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0" r:id="rId5"/>
    <p:sldId id="259" r:id="rId6"/>
    <p:sldId id="288" r:id="rId7"/>
    <p:sldId id="289" r:id="rId8"/>
    <p:sldId id="264" r:id="rId9"/>
    <p:sldId id="262" r:id="rId10"/>
    <p:sldId id="292" r:id="rId11"/>
    <p:sldId id="265" r:id="rId12"/>
    <p:sldId id="291" r:id="rId13"/>
    <p:sldId id="267" r:id="rId14"/>
    <p:sldId id="268" r:id="rId15"/>
    <p:sldId id="269" r:id="rId16"/>
    <p:sldId id="270" r:id="rId17"/>
    <p:sldId id="271" r:id="rId18"/>
    <p:sldId id="273" r:id="rId19"/>
    <p:sldId id="272" r:id="rId20"/>
    <p:sldId id="274" r:id="rId21"/>
    <p:sldId id="275" r:id="rId22"/>
    <p:sldId id="276" r:id="rId23"/>
    <p:sldId id="277" r:id="rId24"/>
    <p:sldId id="279" r:id="rId25"/>
    <p:sldId id="278" r:id="rId26"/>
    <p:sldId id="280" r:id="rId27"/>
    <p:sldId id="282" r:id="rId28"/>
    <p:sldId id="281" r:id="rId29"/>
    <p:sldId id="283" r:id="rId30"/>
    <p:sldId id="284" r:id="rId31"/>
    <p:sldId id="299" r:id="rId32"/>
    <p:sldId id="293" r:id="rId33"/>
    <p:sldId id="295" r:id="rId34"/>
    <p:sldId id="296" r:id="rId35"/>
    <p:sldId id="297" r:id="rId36"/>
    <p:sldId id="294" r:id="rId37"/>
    <p:sldId id="298" r:id="rId38"/>
    <p:sldId id="2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4B99E8-5E0A-4883-80FB-84B006AB5CDD}">
          <p14:sldIdLst>
            <p14:sldId id="256"/>
            <p14:sldId id="257"/>
            <p14:sldId id="258"/>
          </p14:sldIdLst>
        </p14:section>
        <p14:section name="Project Overviwe" id="{4C036074-EED8-4C82-9510-F898AF2C36C0}">
          <p14:sldIdLst>
            <p14:sldId id="260"/>
            <p14:sldId id="259"/>
            <p14:sldId id="288"/>
            <p14:sldId id="289"/>
            <p14:sldId id="264"/>
            <p14:sldId id="262"/>
            <p14:sldId id="292"/>
            <p14:sldId id="265"/>
            <p14:sldId id="291"/>
          </p14:sldIdLst>
        </p14:section>
        <p14:section name="Project Design" id="{2444FCD0-0CFE-4094-87C7-85CED9DFF1C9}">
          <p14:sldIdLst>
            <p14:sldId id="267"/>
            <p14:sldId id="268"/>
            <p14:sldId id="269"/>
            <p14:sldId id="270"/>
            <p14:sldId id="271"/>
            <p14:sldId id="273"/>
            <p14:sldId id="272"/>
          </p14:sldIdLst>
        </p14:section>
        <p14:section name="Models" id="{9483E9CB-DFEF-4EA4-B16F-AD84334D11C4}">
          <p14:sldIdLst>
            <p14:sldId id="274"/>
            <p14:sldId id="275"/>
            <p14:sldId id="276"/>
            <p14:sldId id="277"/>
            <p14:sldId id="279"/>
            <p14:sldId id="278"/>
            <p14:sldId id="280"/>
            <p14:sldId id="282"/>
            <p14:sldId id="281"/>
            <p14:sldId id="283"/>
            <p14:sldId id="284"/>
            <p14:sldId id="299"/>
          </p14:sldIdLst>
        </p14:section>
        <p14:section name="Website&amp;UI" id="{8CAA15C2-7C44-456E-AFB3-AB488C28F1DD}">
          <p14:sldIdLst>
            <p14:sldId id="293"/>
            <p14:sldId id="295"/>
            <p14:sldId id="296"/>
            <p14:sldId id="297"/>
            <p14:sldId id="294"/>
            <p14:sldId id="298"/>
          </p14:sldIdLst>
        </p14:section>
        <p14:section name="Tools" id="{73A2FB6C-402E-459E-A276-7E4B11E2C662}">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0F27D9-A808-407D-BCE6-7BB69970F2B1}" type="datetimeFigureOut">
              <a:rPr lang="en-US" smtClean="0"/>
              <a:t>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A6A82-E655-40E4-B583-61D1C160EF51}" type="slidenum">
              <a:rPr lang="en-US" smtClean="0"/>
              <a:t>‹#›</a:t>
            </a:fld>
            <a:endParaRPr lang="en-US"/>
          </a:p>
        </p:txBody>
      </p:sp>
    </p:spTree>
    <p:extLst>
      <p:ext uri="{BB962C8B-B14F-4D97-AF65-F5344CB8AC3E}">
        <p14:creationId xmlns:p14="http://schemas.microsoft.com/office/powerpoint/2010/main" val="327722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47513-CC18-F697-45DD-C9589F154D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CAF26E-7AB2-FC4E-CE3C-9F1F576C5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261855-CDD4-4955-2CB2-216323F291EF}"/>
              </a:ext>
            </a:extLst>
          </p:cNvPr>
          <p:cNvSpPr>
            <a:spLocks noGrp="1"/>
          </p:cNvSpPr>
          <p:nvPr>
            <p:ph type="dt" sz="half" idx="10"/>
          </p:nvPr>
        </p:nvSpPr>
        <p:spPr/>
        <p:txBody>
          <a:bodyPr/>
          <a:lstStyle/>
          <a:p>
            <a:fld id="{9218DBD9-4DF8-4CFE-B1CE-D15258A9A1B8}" type="datetime1">
              <a:rPr lang="en-US" smtClean="0"/>
              <a:t>2/9/2024</a:t>
            </a:fld>
            <a:endParaRPr lang="en-US"/>
          </a:p>
        </p:txBody>
      </p:sp>
      <p:sp>
        <p:nvSpPr>
          <p:cNvPr id="5" name="Footer Placeholder 4">
            <a:extLst>
              <a:ext uri="{FF2B5EF4-FFF2-40B4-BE49-F238E27FC236}">
                <a16:creationId xmlns:a16="http://schemas.microsoft.com/office/drawing/2014/main" id="{4437A229-E1B8-394A-8086-180311D4AB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05489-B67B-FC34-C3D6-CB30662E4BFF}"/>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947146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F6D2-BF08-1EE4-EE15-119D4DA5F3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8B3C37-FC07-2890-BDB8-9697F8767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051E2-056D-17FB-710F-56D37A8E053A}"/>
              </a:ext>
            </a:extLst>
          </p:cNvPr>
          <p:cNvSpPr>
            <a:spLocks noGrp="1"/>
          </p:cNvSpPr>
          <p:nvPr>
            <p:ph type="dt" sz="half" idx="10"/>
          </p:nvPr>
        </p:nvSpPr>
        <p:spPr/>
        <p:txBody>
          <a:bodyPr/>
          <a:lstStyle/>
          <a:p>
            <a:fld id="{FEC80AF4-DC59-4C33-BA3F-24EEE808F97B}" type="datetime1">
              <a:rPr lang="en-US" smtClean="0"/>
              <a:t>2/9/2024</a:t>
            </a:fld>
            <a:endParaRPr lang="en-US"/>
          </a:p>
        </p:txBody>
      </p:sp>
      <p:sp>
        <p:nvSpPr>
          <p:cNvPr id="5" name="Footer Placeholder 4">
            <a:extLst>
              <a:ext uri="{FF2B5EF4-FFF2-40B4-BE49-F238E27FC236}">
                <a16:creationId xmlns:a16="http://schemas.microsoft.com/office/drawing/2014/main" id="{B8668571-9863-E2E7-E1BA-7FB926532F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9F680-8C4D-CDB6-B2B8-D044211ABEA9}"/>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36808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5B642E-6099-3285-D662-174E111E0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1956B3-637A-B445-61D6-87A76EB6A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32CC90-8937-FA0F-3DEB-D500F99E1A2C}"/>
              </a:ext>
            </a:extLst>
          </p:cNvPr>
          <p:cNvSpPr>
            <a:spLocks noGrp="1"/>
          </p:cNvSpPr>
          <p:nvPr>
            <p:ph type="dt" sz="half" idx="10"/>
          </p:nvPr>
        </p:nvSpPr>
        <p:spPr/>
        <p:txBody>
          <a:bodyPr/>
          <a:lstStyle/>
          <a:p>
            <a:fld id="{0829232A-C64B-4AB6-B3FB-134832DBD9B1}" type="datetime1">
              <a:rPr lang="en-US" smtClean="0"/>
              <a:t>2/9/2024</a:t>
            </a:fld>
            <a:endParaRPr lang="en-US"/>
          </a:p>
        </p:txBody>
      </p:sp>
      <p:sp>
        <p:nvSpPr>
          <p:cNvPr id="5" name="Footer Placeholder 4">
            <a:extLst>
              <a:ext uri="{FF2B5EF4-FFF2-40B4-BE49-F238E27FC236}">
                <a16:creationId xmlns:a16="http://schemas.microsoft.com/office/drawing/2014/main" id="{CBE39D66-50DF-5636-940A-234DCB578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041FEA-E682-3651-9E5F-C5F686BB05BE}"/>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413454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0CD0-5413-81B3-A7CF-74A63CFE9B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DCFEE-43E9-BB1C-8B51-9F324BA368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3AEC1-A3AD-95D1-6046-ED969AD57F0F}"/>
              </a:ext>
            </a:extLst>
          </p:cNvPr>
          <p:cNvSpPr>
            <a:spLocks noGrp="1"/>
          </p:cNvSpPr>
          <p:nvPr>
            <p:ph type="dt" sz="half" idx="10"/>
          </p:nvPr>
        </p:nvSpPr>
        <p:spPr/>
        <p:txBody>
          <a:bodyPr/>
          <a:lstStyle/>
          <a:p>
            <a:fld id="{5BC5B3E9-6576-4F95-BEBB-A9FFBEB501F0}" type="datetime1">
              <a:rPr lang="en-US" smtClean="0"/>
              <a:t>2/9/2024</a:t>
            </a:fld>
            <a:endParaRPr lang="en-US"/>
          </a:p>
        </p:txBody>
      </p:sp>
      <p:sp>
        <p:nvSpPr>
          <p:cNvPr id="5" name="Footer Placeholder 4">
            <a:extLst>
              <a:ext uri="{FF2B5EF4-FFF2-40B4-BE49-F238E27FC236}">
                <a16:creationId xmlns:a16="http://schemas.microsoft.com/office/drawing/2014/main" id="{2C75A89D-87AF-16C5-2069-C53E269132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13AA8-1843-195D-2D17-B7216FF10274}"/>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01360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60E8-4D2D-703D-7127-1A57815D6D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26D18-B904-0A6A-A79B-B1EDD88514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C88B58-6FEF-FBCA-6980-6F4BBBA2216F}"/>
              </a:ext>
            </a:extLst>
          </p:cNvPr>
          <p:cNvSpPr>
            <a:spLocks noGrp="1"/>
          </p:cNvSpPr>
          <p:nvPr>
            <p:ph type="dt" sz="half" idx="10"/>
          </p:nvPr>
        </p:nvSpPr>
        <p:spPr/>
        <p:txBody>
          <a:bodyPr/>
          <a:lstStyle/>
          <a:p>
            <a:fld id="{5F7E77C9-BC5C-4CB7-9621-85AF4AD68A8A}" type="datetime1">
              <a:rPr lang="en-US" smtClean="0"/>
              <a:t>2/9/2024</a:t>
            </a:fld>
            <a:endParaRPr lang="en-US"/>
          </a:p>
        </p:txBody>
      </p:sp>
      <p:sp>
        <p:nvSpPr>
          <p:cNvPr id="5" name="Footer Placeholder 4">
            <a:extLst>
              <a:ext uri="{FF2B5EF4-FFF2-40B4-BE49-F238E27FC236}">
                <a16:creationId xmlns:a16="http://schemas.microsoft.com/office/drawing/2014/main" id="{9329D79F-91CC-3542-B25D-3DCA4CA04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2FEF0-E56B-D1F0-CC86-E8ACA6C2F0A0}"/>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772934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8C81-136A-1564-9BDA-136DB4101A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EFF2F-5D29-84CF-E7AB-C7A5AB3485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E9619C-7BEA-62C2-ACC8-ABBD8A8AD9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89B8AB-6FF1-25AF-387C-1CA4AEAE2DCE}"/>
              </a:ext>
            </a:extLst>
          </p:cNvPr>
          <p:cNvSpPr>
            <a:spLocks noGrp="1"/>
          </p:cNvSpPr>
          <p:nvPr>
            <p:ph type="dt" sz="half" idx="10"/>
          </p:nvPr>
        </p:nvSpPr>
        <p:spPr/>
        <p:txBody>
          <a:bodyPr/>
          <a:lstStyle/>
          <a:p>
            <a:fld id="{5A79508F-2FDE-4CC0-9DFE-1205BABC6F0E}" type="datetime1">
              <a:rPr lang="en-US" smtClean="0"/>
              <a:t>2/9/2024</a:t>
            </a:fld>
            <a:endParaRPr lang="en-US"/>
          </a:p>
        </p:txBody>
      </p:sp>
      <p:sp>
        <p:nvSpPr>
          <p:cNvPr id="6" name="Footer Placeholder 5">
            <a:extLst>
              <a:ext uri="{FF2B5EF4-FFF2-40B4-BE49-F238E27FC236}">
                <a16:creationId xmlns:a16="http://schemas.microsoft.com/office/drawing/2014/main" id="{CEF19A89-DFE6-4546-F3F2-BABDFAF231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81927-7689-FF40-1380-FCB037FC14C2}"/>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29800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B2388-6240-D74C-2AA8-039F4EBF0C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F0AEDC-6725-59E3-C8CE-5B7D4747B8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7A7C35-88C2-8E1B-96F7-E68870E9A9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8CDAB6-F52A-A39D-8DBD-35F54F77F4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C4299-5864-77A0-0090-60E991E2B4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FCB3A7-96E3-4589-5568-CF405916ED88}"/>
              </a:ext>
            </a:extLst>
          </p:cNvPr>
          <p:cNvSpPr>
            <a:spLocks noGrp="1"/>
          </p:cNvSpPr>
          <p:nvPr>
            <p:ph type="dt" sz="half" idx="10"/>
          </p:nvPr>
        </p:nvSpPr>
        <p:spPr/>
        <p:txBody>
          <a:bodyPr/>
          <a:lstStyle/>
          <a:p>
            <a:fld id="{475FFBA1-ECC4-4AFE-8D7B-C79461A26494}" type="datetime1">
              <a:rPr lang="en-US" smtClean="0"/>
              <a:t>2/9/2024</a:t>
            </a:fld>
            <a:endParaRPr lang="en-US"/>
          </a:p>
        </p:txBody>
      </p:sp>
      <p:sp>
        <p:nvSpPr>
          <p:cNvPr id="8" name="Footer Placeholder 7">
            <a:extLst>
              <a:ext uri="{FF2B5EF4-FFF2-40B4-BE49-F238E27FC236}">
                <a16:creationId xmlns:a16="http://schemas.microsoft.com/office/drawing/2014/main" id="{4B4CBDB4-554F-FCA5-6256-9B73E84E1F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0112F0-62D7-741C-D9CB-6D4D91542431}"/>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184949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7164-2ABB-85E3-3160-7B5AC3ECBB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2FDFBC-3D45-B0EA-00F5-531EC9F2F495}"/>
              </a:ext>
            </a:extLst>
          </p:cNvPr>
          <p:cNvSpPr>
            <a:spLocks noGrp="1"/>
          </p:cNvSpPr>
          <p:nvPr>
            <p:ph type="dt" sz="half" idx="10"/>
          </p:nvPr>
        </p:nvSpPr>
        <p:spPr/>
        <p:txBody>
          <a:bodyPr/>
          <a:lstStyle/>
          <a:p>
            <a:fld id="{A0867FBB-CD9F-4DEE-9239-9FBB533E89A5}" type="datetime1">
              <a:rPr lang="en-US" smtClean="0"/>
              <a:t>2/9/2024</a:t>
            </a:fld>
            <a:endParaRPr lang="en-US"/>
          </a:p>
        </p:txBody>
      </p:sp>
      <p:sp>
        <p:nvSpPr>
          <p:cNvPr id="4" name="Footer Placeholder 3">
            <a:extLst>
              <a:ext uri="{FF2B5EF4-FFF2-40B4-BE49-F238E27FC236}">
                <a16:creationId xmlns:a16="http://schemas.microsoft.com/office/drawing/2014/main" id="{0AE35EBF-9537-CBCF-2F88-3BF743CD28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C17E9-0518-8ADC-973B-50BD43766995}"/>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263253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0A802C-46D9-3666-C2B3-25FBC8B54BF9}"/>
              </a:ext>
            </a:extLst>
          </p:cNvPr>
          <p:cNvSpPr>
            <a:spLocks noGrp="1"/>
          </p:cNvSpPr>
          <p:nvPr>
            <p:ph type="dt" sz="half" idx="10"/>
          </p:nvPr>
        </p:nvSpPr>
        <p:spPr/>
        <p:txBody>
          <a:bodyPr/>
          <a:lstStyle/>
          <a:p>
            <a:fld id="{A86FAFD1-13D4-4C4A-9AFF-60C52E03D5C7}" type="datetime1">
              <a:rPr lang="en-US" smtClean="0"/>
              <a:t>2/9/2024</a:t>
            </a:fld>
            <a:endParaRPr lang="en-US"/>
          </a:p>
        </p:txBody>
      </p:sp>
      <p:sp>
        <p:nvSpPr>
          <p:cNvPr id="3" name="Footer Placeholder 2">
            <a:extLst>
              <a:ext uri="{FF2B5EF4-FFF2-40B4-BE49-F238E27FC236}">
                <a16:creationId xmlns:a16="http://schemas.microsoft.com/office/drawing/2014/main" id="{E16BC7BB-011E-02B9-1BE6-919A15F306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6CE334-3923-C398-D0AB-35BCF9E5EA3C}"/>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78544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B8F4-E1B1-ED90-6E17-AE97734C3F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B6ACB9-EE87-002A-2306-B7FC5BBD7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C92F28-B668-5F64-981D-0F756759F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A6C10-86BB-407C-6AAA-1E6BABB704F7}"/>
              </a:ext>
            </a:extLst>
          </p:cNvPr>
          <p:cNvSpPr>
            <a:spLocks noGrp="1"/>
          </p:cNvSpPr>
          <p:nvPr>
            <p:ph type="dt" sz="half" idx="10"/>
          </p:nvPr>
        </p:nvSpPr>
        <p:spPr/>
        <p:txBody>
          <a:bodyPr/>
          <a:lstStyle/>
          <a:p>
            <a:fld id="{7B25EE5F-4A2A-4564-A208-A12906DDDE3E}" type="datetime1">
              <a:rPr lang="en-US" smtClean="0"/>
              <a:t>2/9/2024</a:t>
            </a:fld>
            <a:endParaRPr lang="en-US"/>
          </a:p>
        </p:txBody>
      </p:sp>
      <p:sp>
        <p:nvSpPr>
          <p:cNvPr id="6" name="Footer Placeholder 5">
            <a:extLst>
              <a:ext uri="{FF2B5EF4-FFF2-40B4-BE49-F238E27FC236}">
                <a16:creationId xmlns:a16="http://schemas.microsoft.com/office/drawing/2014/main" id="{3C573CA2-E959-A481-83D9-5F44FCE17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B34166-263B-7A95-E46C-1A52FF7C98F0}"/>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4167563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F62D-ACD5-E38D-3249-EB47F3F80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7BD5E3-FD88-340F-12F5-93474C0B4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A6F5CB-A7B2-74F8-E999-4070BC769E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618C5-765E-1C19-A268-B1889D7AC517}"/>
              </a:ext>
            </a:extLst>
          </p:cNvPr>
          <p:cNvSpPr>
            <a:spLocks noGrp="1"/>
          </p:cNvSpPr>
          <p:nvPr>
            <p:ph type="dt" sz="half" idx="10"/>
          </p:nvPr>
        </p:nvSpPr>
        <p:spPr/>
        <p:txBody>
          <a:bodyPr/>
          <a:lstStyle/>
          <a:p>
            <a:fld id="{B92D7394-5E4A-4CB1-9A07-78CB387CFAF7}" type="datetime1">
              <a:rPr lang="en-US" smtClean="0"/>
              <a:t>2/9/2024</a:t>
            </a:fld>
            <a:endParaRPr lang="en-US"/>
          </a:p>
        </p:txBody>
      </p:sp>
      <p:sp>
        <p:nvSpPr>
          <p:cNvPr id="6" name="Footer Placeholder 5">
            <a:extLst>
              <a:ext uri="{FF2B5EF4-FFF2-40B4-BE49-F238E27FC236}">
                <a16:creationId xmlns:a16="http://schemas.microsoft.com/office/drawing/2014/main" id="{3AC782EA-4DF3-ED02-EC8A-FE63BBCEB6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30939-1295-00E0-7F53-919005355A28}"/>
              </a:ext>
            </a:extLst>
          </p:cNvPr>
          <p:cNvSpPr>
            <a:spLocks noGrp="1"/>
          </p:cNvSpPr>
          <p:nvPr>
            <p:ph type="sldNum" sz="quarter" idx="12"/>
          </p:nvPr>
        </p:nvSpPr>
        <p:spPr/>
        <p:txBody>
          <a:bodyPr/>
          <a:lstStyle/>
          <a:p>
            <a:fld id="{D2CEFE0F-5F4F-4325-BFA6-A8B31D740C18}" type="slidenum">
              <a:rPr lang="en-US" smtClean="0"/>
              <a:t>‹#›</a:t>
            </a:fld>
            <a:endParaRPr lang="en-US"/>
          </a:p>
        </p:txBody>
      </p:sp>
    </p:spTree>
    <p:extLst>
      <p:ext uri="{BB962C8B-B14F-4D97-AF65-F5344CB8AC3E}">
        <p14:creationId xmlns:p14="http://schemas.microsoft.com/office/powerpoint/2010/main" val="33472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1AB91E-1638-8BA4-EC62-58F116C20E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6B4266-FBE3-22B3-C17E-089FDFACF4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B1DDDC-3E59-31D3-58B9-349C4A3969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B2628-0858-49B5-8BF0-C05C7CD4D3F3}" type="datetime1">
              <a:rPr lang="en-US" smtClean="0"/>
              <a:t>2/9/2024</a:t>
            </a:fld>
            <a:endParaRPr lang="en-US"/>
          </a:p>
        </p:txBody>
      </p:sp>
      <p:sp>
        <p:nvSpPr>
          <p:cNvPr id="5" name="Footer Placeholder 4">
            <a:extLst>
              <a:ext uri="{FF2B5EF4-FFF2-40B4-BE49-F238E27FC236}">
                <a16:creationId xmlns:a16="http://schemas.microsoft.com/office/drawing/2014/main" id="{301ACA19-988A-C167-F3B9-5BE6D44D11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D65C27-5199-2AFC-F81E-E8173CAE0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EFE0F-5F4F-4325-BFA6-A8B31D740C18}" type="slidenum">
              <a:rPr lang="en-US" smtClean="0"/>
              <a:t>‹#›</a:t>
            </a:fld>
            <a:endParaRPr lang="en-US"/>
          </a:p>
        </p:txBody>
      </p:sp>
    </p:spTree>
    <p:extLst>
      <p:ext uri="{BB962C8B-B14F-4D97-AF65-F5344CB8AC3E}">
        <p14:creationId xmlns:p14="http://schemas.microsoft.com/office/powerpoint/2010/main" val="2034495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kaggle.com/datasets/thedrcat/daigt-proper-train-dataset" TargetMode="External"/><Relationship Id="rId2" Type="http://schemas.openxmlformats.org/officeDocument/2006/relationships/hyperlink" Target="https://www.kaggle.com/competitions/llm-detect-ai-generated-text/data"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obot and human generative ai">
            <a:extLst>
              <a:ext uri="{FF2B5EF4-FFF2-40B4-BE49-F238E27FC236}">
                <a16:creationId xmlns:a16="http://schemas.microsoft.com/office/drawing/2014/main" id="{3ECFE9C0-1A15-A187-9C43-8EB4AE70B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637"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6CB189-F5C3-747E-5CD1-4A69828164A8}"/>
              </a:ext>
            </a:extLst>
          </p:cNvPr>
          <p:cNvSpPr>
            <a:spLocks noGrp="1"/>
          </p:cNvSpPr>
          <p:nvPr>
            <p:ph type="ctrTitle"/>
          </p:nvPr>
        </p:nvSpPr>
        <p:spPr>
          <a:xfrm>
            <a:off x="295100" y="177452"/>
            <a:ext cx="6724678" cy="3025402"/>
          </a:xfrm>
        </p:spPr>
        <p:txBody>
          <a:bodyPr anchor="b">
            <a:normAutofit/>
          </a:bodyPr>
          <a:lstStyle/>
          <a:p>
            <a:pPr algn="l"/>
            <a:r>
              <a:rPr lang="en-US" sz="4800" dirty="0">
                <a:solidFill>
                  <a:schemeClr val="bg1"/>
                </a:solidFill>
                <a:latin typeface="Verdana" panose="020B0604030504040204" pitchFamily="34" charset="0"/>
                <a:ea typeface="Verdana" panose="020B0604030504040204" pitchFamily="34" charset="0"/>
              </a:rPr>
              <a:t>AI-Generated Media Detection</a:t>
            </a:r>
          </a:p>
        </p:txBody>
      </p:sp>
      <p:sp>
        <p:nvSpPr>
          <p:cNvPr id="3" name="Subtitle 2">
            <a:extLst>
              <a:ext uri="{FF2B5EF4-FFF2-40B4-BE49-F238E27FC236}">
                <a16:creationId xmlns:a16="http://schemas.microsoft.com/office/drawing/2014/main" id="{8261564D-B127-9592-DA72-B01D147C29CA}"/>
              </a:ext>
            </a:extLst>
          </p:cNvPr>
          <p:cNvSpPr>
            <a:spLocks noGrp="1"/>
          </p:cNvSpPr>
          <p:nvPr>
            <p:ph type="subTitle" idx="1"/>
          </p:nvPr>
        </p:nvSpPr>
        <p:spPr>
          <a:xfrm>
            <a:off x="456465" y="3686359"/>
            <a:ext cx="4026767" cy="1344067"/>
          </a:xfrm>
        </p:spPr>
        <p:txBody>
          <a:bodyPr>
            <a:normAutofit/>
          </a:bodyPr>
          <a:lstStyle/>
          <a:p>
            <a:pPr algn="l"/>
            <a:r>
              <a:rPr lang="en-US" sz="2000" dirty="0">
                <a:solidFill>
                  <a:schemeClr val="bg1"/>
                </a:solidFill>
              </a:rPr>
              <a:t>Under Supervision  : </a:t>
            </a:r>
          </a:p>
          <a:p>
            <a:pPr algn="l"/>
            <a:r>
              <a:rPr lang="en-US" sz="2000" dirty="0">
                <a:solidFill>
                  <a:schemeClr val="bg1"/>
                </a:solidFill>
              </a:rPr>
              <a:t>   Dr. </a:t>
            </a:r>
            <a:r>
              <a:rPr lang="en-US" sz="2000" dirty="0" err="1">
                <a:solidFill>
                  <a:schemeClr val="bg1"/>
                </a:solidFill>
              </a:rPr>
              <a:t>Eman</a:t>
            </a:r>
            <a:r>
              <a:rPr lang="en-US" sz="2000" dirty="0">
                <a:solidFill>
                  <a:schemeClr val="bg1"/>
                </a:solidFill>
              </a:rPr>
              <a:t> Abdel-</a:t>
            </a:r>
            <a:r>
              <a:rPr lang="en-US" sz="2000" dirty="0" err="1">
                <a:solidFill>
                  <a:schemeClr val="bg1"/>
                </a:solidFill>
              </a:rPr>
              <a:t>Latef</a:t>
            </a:r>
            <a:r>
              <a:rPr lang="en-US" sz="2000" dirty="0">
                <a:solidFill>
                  <a:schemeClr val="bg1"/>
                </a:solidFill>
              </a:rPr>
              <a:t> . </a:t>
            </a:r>
          </a:p>
          <a:p>
            <a:pPr algn="l"/>
            <a:r>
              <a:rPr lang="en-US" sz="2000" dirty="0">
                <a:solidFill>
                  <a:schemeClr val="bg1"/>
                </a:solidFill>
              </a:rPr>
              <a:t>   Eng. Sahar.</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 name="Straight Connector 4">
            <a:extLst>
              <a:ext uri="{FF2B5EF4-FFF2-40B4-BE49-F238E27FC236}">
                <a16:creationId xmlns:a16="http://schemas.microsoft.com/office/drawing/2014/main" id="{BD49CD6A-03C5-F0C1-7527-21AD44879635}"/>
              </a:ext>
            </a:extLst>
          </p:cNvPr>
          <p:cNvCxnSpPr/>
          <p:nvPr/>
        </p:nvCxnSpPr>
        <p:spPr>
          <a:xfrm>
            <a:off x="356829" y="3402105"/>
            <a:ext cx="4991924" cy="0"/>
          </a:xfrm>
          <a:prstGeom prst="line">
            <a:avLst/>
          </a:prstGeom>
          <a:ln>
            <a:solidFill>
              <a:schemeClr val="bg1"/>
            </a:solidFill>
          </a:ln>
          <a:effectLst>
            <a:innerShdw blurRad="114300">
              <a:prstClr val="black"/>
            </a:innerShdw>
          </a:effectLst>
        </p:spPr>
        <p:style>
          <a:lnRef idx="3">
            <a:schemeClr val="dk1"/>
          </a:lnRef>
          <a:fillRef idx="0">
            <a:schemeClr val="dk1"/>
          </a:fillRef>
          <a:effectRef idx="2">
            <a:schemeClr val="dk1"/>
          </a:effectRef>
          <a:fontRef idx="minor">
            <a:schemeClr val="tx1"/>
          </a:fontRef>
        </p:style>
      </p:cxnSp>
      <p:sp>
        <p:nvSpPr>
          <p:cNvPr id="7" name="Slide Number Placeholder 6">
            <a:extLst>
              <a:ext uri="{FF2B5EF4-FFF2-40B4-BE49-F238E27FC236}">
                <a16:creationId xmlns:a16="http://schemas.microsoft.com/office/drawing/2014/main" id="{14B336B9-F331-4F2A-EA94-9010665A850E}"/>
              </a:ext>
            </a:extLst>
          </p:cNvPr>
          <p:cNvSpPr>
            <a:spLocks noGrp="1"/>
          </p:cNvSpPr>
          <p:nvPr>
            <p:ph type="sldNum" sz="quarter" idx="12"/>
          </p:nvPr>
        </p:nvSpPr>
        <p:spPr/>
        <p:txBody>
          <a:bodyPr/>
          <a:lstStyle/>
          <a:p>
            <a:fld id="{D2CEFE0F-5F4F-4325-BFA6-A8B31D740C18}" type="slidenum">
              <a:rPr lang="en-US" smtClean="0"/>
              <a:t>1</a:t>
            </a:fld>
            <a:endParaRPr lang="en-US"/>
          </a:p>
        </p:txBody>
      </p:sp>
      <p:pic>
        <p:nvPicPr>
          <p:cNvPr id="6" name="Picture 5">
            <a:extLst>
              <a:ext uri="{FF2B5EF4-FFF2-40B4-BE49-F238E27FC236}">
                <a16:creationId xmlns:a16="http://schemas.microsoft.com/office/drawing/2014/main" id="{53AAAEBD-C63A-2CCA-0841-0DF50ADA757F}"/>
              </a:ext>
            </a:extLst>
          </p:cNvPr>
          <p:cNvPicPr>
            <a:picLocks noChangeAspect="1"/>
          </p:cNvPicPr>
          <p:nvPr/>
        </p:nvPicPr>
        <p:blipFill>
          <a:blip r:embed="rId3"/>
          <a:stretch>
            <a:fillRect/>
          </a:stretch>
        </p:blipFill>
        <p:spPr>
          <a:xfrm>
            <a:off x="481029" y="540767"/>
            <a:ext cx="804710" cy="316136"/>
          </a:xfrm>
          <a:prstGeom prst="rect">
            <a:avLst/>
          </a:prstGeom>
        </p:spPr>
      </p:pic>
      <p:cxnSp>
        <p:nvCxnSpPr>
          <p:cNvPr id="12" name="Straight Connector 11">
            <a:extLst>
              <a:ext uri="{FF2B5EF4-FFF2-40B4-BE49-F238E27FC236}">
                <a16:creationId xmlns:a16="http://schemas.microsoft.com/office/drawing/2014/main" id="{88A63B73-8569-3D8D-DF2A-42E151FF2093}"/>
              </a:ext>
            </a:extLst>
          </p:cNvPr>
          <p:cNvCxnSpPr>
            <a:cxnSpLocks/>
          </p:cNvCxnSpPr>
          <p:nvPr/>
        </p:nvCxnSpPr>
        <p:spPr>
          <a:xfrm>
            <a:off x="295100" y="3635188"/>
            <a:ext cx="2313629" cy="0"/>
          </a:xfrm>
          <a:prstGeom prst="line">
            <a:avLst/>
          </a:prstGeom>
          <a:ln/>
        </p:spPr>
        <p:style>
          <a:lnRef idx="3">
            <a:schemeClr val="dk1"/>
          </a:lnRef>
          <a:fillRef idx="0">
            <a:schemeClr val="dk1"/>
          </a:fillRef>
          <a:effectRef idx="2">
            <a:schemeClr val="dk1"/>
          </a:effectRef>
          <a:fontRef idx="minor">
            <a:schemeClr val="tx1"/>
          </a:fontRef>
        </p:style>
      </p:cxnSp>
      <p:pic>
        <p:nvPicPr>
          <p:cNvPr id="15" name="Picture 14" descr="A logo of a university&#10;&#10;Description automatically generated">
            <a:extLst>
              <a:ext uri="{FF2B5EF4-FFF2-40B4-BE49-F238E27FC236}">
                <a16:creationId xmlns:a16="http://schemas.microsoft.com/office/drawing/2014/main" id="{26A0B6E8-AFA3-027E-F692-FD73C4691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656" y="177452"/>
            <a:ext cx="1479262" cy="1009596"/>
          </a:xfrm>
          <a:prstGeom prst="rect">
            <a:avLst/>
          </a:prstGeom>
        </p:spPr>
      </p:pic>
    </p:spTree>
    <p:extLst>
      <p:ext uri="{BB962C8B-B14F-4D97-AF65-F5344CB8AC3E}">
        <p14:creationId xmlns:p14="http://schemas.microsoft.com/office/powerpoint/2010/main" val="30367931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E9955-9A5D-D13D-5241-6F9B8BBFEDC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EAA73-9576-AA91-F1A6-AAF87600CA95}"/>
              </a:ext>
            </a:extLst>
          </p:cNvPr>
          <p:cNvSpPr>
            <a:spLocks noGrp="1"/>
          </p:cNvSpPr>
          <p:nvPr>
            <p:ph type="sldNum" sz="quarter" idx="12"/>
          </p:nvPr>
        </p:nvSpPr>
        <p:spPr/>
        <p:txBody>
          <a:bodyPr/>
          <a:lstStyle/>
          <a:p>
            <a:fld id="{D2CEFE0F-5F4F-4325-BFA6-A8B31D740C18}" type="slidenum">
              <a:rPr lang="en-US" smtClean="0"/>
              <a:t>10</a:t>
            </a:fld>
            <a:endParaRPr lang="en-US"/>
          </a:p>
        </p:txBody>
      </p:sp>
      <p:sp>
        <p:nvSpPr>
          <p:cNvPr id="4" name="TextBox 3">
            <a:extLst>
              <a:ext uri="{FF2B5EF4-FFF2-40B4-BE49-F238E27FC236}">
                <a16:creationId xmlns:a16="http://schemas.microsoft.com/office/drawing/2014/main" id="{685FC408-1F2E-0A09-D301-9217AD4036E1}"/>
              </a:ext>
            </a:extLst>
          </p:cNvPr>
          <p:cNvSpPr txBox="1"/>
          <p:nvPr/>
        </p:nvSpPr>
        <p:spPr>
          <a:xfrm>
            <a:off x="4047566" y="1607401"/>
            <a:ext cx="8144434" cy="4430508"/>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Key Objectives:</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Text Analysis</a:t>
            </a:r>
            <a:r>
              <a:rPr lang="en-US" sz="2000" dirty="0">
                <a:latin typeface="Times New Roman" panose="02020603050405020304" pitchFamily="18" charset="0"/>
                <a:cs typeface="Times New Roman" panose="02020603050405020304" pitchFamily="18" charset="0"/>
              </a:rPr>
              <a:t>: Uncovering deceptive language and misinformation in textual content.</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Image Detection</a:t>
            </a:r>
            <a:r>
              <a:rPr lang="en-US" sz="2000" dirty="0">
                <a:latin typeface="Times New Roman" panose="02020603050405020304" pitchFamily="18" charset="0"/>
                <a:cs typeface="Times New Roman" panose="02020603050405020304" pitchFamily="18" charset="0"/>
              </a:rPr>
              <a:t>: Identifying manipulated elements within images through advanced image analysis.</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Deepfake Photo Recognition</a:t>
            </a:r>
            <a:r>
              <a:rPr lang="en-US" sz="2000" dirty="0">
                <a:latin typeface="Times New Roman" panose="02020603050405020304" pitchFamily="18" charset="0"/>
                <a:cs typeface="Times New Roman" panose="02020603050405020304" pitchFamily="18" charset="0"/>
              </a:rPr>
              <a:t>: Employing state-of-the-art algorithms to detect and mitigate the impact of deepfake photos.</a:t>
            </a:r>
          </a:p>
        </p:txBody>
      </p:sp>
      <p:pic>
        <p:nvPicPr>
          <p:cNvPr id="6" name="Picture 5" descr="A robot with a glowing blue eye&#10;&#10;Description automatically generated">
            <a:extLst>
              <a:ext uri="{FF2B5EF4-FFF2-40B4-BE49-F238E27FC236}">
                <a16:creationId xmlns:a16="http://schemas.microsoft.com/office/drawing/2014/main" id="{004538B1-8131-CE91-C925-199C0F346565}"/>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DAD4E43B-339B-195E-AE77-E9C7B011BED0}"/>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8" name="Straight Connector 7">
            <a:extLst>
              <a:ext uri="{FF2B5EF4-FFF2-40B4-BE49-F238E27FC236}">
                <a16:creationId xmlns:a16="http://schemas.microsoft.com/office/drawing/2014/main" id="{9C7B09D3-9E52-F215-6895-46477C25A0F7}"/>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94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6402-7654-23C0-3F79-90EE3794DB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8E5052-5AE3-9A33-309A-9BC76C028EE7}"/>
              </a:ext>
            </a:extLst>
          </p:cNvPr>
          <p:cNvSpPr>
            <a:spLocks noGrp="1"/>
          </p:cNvSpPr>
          <p:nvPr>
            <p:ph type="sldNum" sz="quarter" idx="12"/>
          </p:nvPr>
        </p:nvSpPr>
        <p:spPr/>
        <p:txBody>
          <a:bodyPr/>
          <a:lstStyle/>
          <a:p>
            <a:fld id="{D2CEFE0F-5F4F-4325-BFA6-A8B31D740C18}" type="slidenum">
              <a:rPr lang="en-US" smtClean="0"/>
              <a:t>11</a:t>
            </a:fld>
            <a:endParaRPr lang="en-US"/>
          </a:p>
        </p:txBody>
      </p:sp>
      <p:sp>
        <p:nvSpPr>
          <p:cNvPr id="4" name="TextBox 3">
            <a:extLst>
              <a:ext uri="{FF2B5EF4-FFF2-40B4-BE49-F238E27FC236}">
                <a16:creationId xmlns:a16="http://schemas.microsoft.com/office/drawing/2014/main" id="{D116FC56-6B34-D379-16D8-CDEDB9DD1716}"/>
              </a:ext>
            </a:extLst>
          </p:cNvPr>
          <p:cNvSpPr txBox="1"/>
          <p:nvPr/>
        </p:nvSpPr>
        <p:spPr>
          <a:xfrm>
            <a:off x="4047565" y="1607401"/>
            <a:ext cx="8458199" cy="504606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Significance:</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Preserving Trust</a:t>
            </a:r>
            <a:r>
              <a:rPr lang="en-US" sz="2000" dirty="0">
                <a:latin typeface="Times New Roman" panose="02020603050405020304" pitchFamily="18" charset="0"/>
                <a:cs typeface="Times New Roman" panose="02020603050405020304" pitchFamily="18" charset="0"/>
              </a:rPr>
              <a:t>: Enhancing trust in digital media by ensuring authenticity.</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Mitigating Harm</a:t>
            </a:r>
            <a:r>
              <a:rPr lang="en-US" sz="2000" dirty="0">
                <a:latin typeface="Times New Roman" panose="02020603050405020304" pitchFamily="18" charset="0"/>
                <a:cs typeface="Times New Roman" panose="02020603050405020304" pitchFamily="18" charset="0"/>
              </a:rPr>
              <a:t>: Preventing the potential harm caused by misinformation and manipulated content.</a:t>
            </a:r>
          </a:p>
          <a:p>
            <a:pPr marL="800100" lvl="1" indent="-342900">
              <a:lnSpc>
                <a:spcPct val="20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Contributing to AI Ethics</a:t>
            </a:r>
            <a:r>
              <a:rPr lang="en-US" sz="2000" dirty="0">
                <a:latin typeface="Times New Roman" panose="02020603050405020304" pitchFamily="18" charset="0"/>
                <a:cs typeface="Times New Roman" panose="02020603050405020304" pitchFamily="18" charset="0"/>
              </a:rPr>
              <a:t>: Upholding ethical standards in the development and deployment of AI technologies.</a:t>
            </a:r>
          </a:p>
          <a:p>
            <a:pPr>
              <a:lnSpc>
                <a:spcPct val="200000"/>
              </a:lnSpc>
            </a:pPr>
            <a:endParaRPr lang="en-US" sz="2000" dirty="0">
              <a:latin typeface="Times New Roman" panose="02020603050405020304" pitchFamily="18" charset="0"/>
              <a:cs typeface="Times New Roman" panose="02020603050405020304" pitchFamily="18" charset="0"/>
            </a:endParaRPr>
          </a:p>
        </p:txBody>
      </p:sp>
      <p:pic>
        <p:nvPicPr>
          <p:cNvPr id="6" name="Picture 5" descr="A robot with a glowing blue eye&#10;&#10;Description automatically generated">
            <a:extLst>
              <a:ext uri="{FF2B5EF4-FFF2-40B4-BE49-F238E27FC236}">
                <a16:creationId xmlns:a16="http://schemas.microsoft.com/office/drawing/2014/main" id="{A2AF6A6C-AAB5-A61C-943D-60DE95173CD9}"/>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CAC449BF-E0AB-E50C-AA9E-7FC8BD666EB3}"/>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3" name="Straight Connector 2">
            <a:extLst>
              <a:ext uri="{FF2B5EF4-FFF2-40B4-BE49-F238E27FC236}">
                <a16:creationId xmlns:a16="http://schemas.microsoft.com/office/drawing/2014/main" id="{A5423D55-1F00-21D8-CBC3-F461E07B5420}"/>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68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2B5DB-B5FF-1E7F-2EC3-D3E15AFC55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60EF10-94AC-BD00-2264-B9F4D0F67144}"/>
              </a:ext>
            </a:extLst>
          </p:cNvPr>
          <p:cNvSpPr>
            <a:spLocks noGrp="1"/>
          </p:cNvSpPr>
          <p:nvPr>
            <p:ph type="sldNum" sz="quarter" idx="12"/>
          </p:nvPr>
        </p:nvSpPr>
        <p:spPr/>
        <p:txBody>
          <a:bodyPr/>
          <a:lstStyle/>
          <a:p>
            <a:fld id="{D2CEFE0F-5F4F-4325-BFA6-A8B31D740C18}" type="slidenum">
              <a:rPr lang="en-US" smtClean="0"/>
              <a:t>12</a:t>
            </a:fld>
            <a:endParaRPr lang="en-US"/>
          </a:p>
        </p:txBody>
      </p:sp>
      <p:pic>
        <p:nvPicPr>
          <p:cNvPr id="6" name="Picture 5" descr="A robot with a glowing blue eye&#10;&#10;Description automatically generated">
            <a:extLst>
              <a:ext uri="{FF2B5EF4-FFF2-40B4-BE49-F238E27FC236}">
                <a16:creationId xmlns:a16="http://schemas.microsoft.com/office/drawing/2014/main" id="{4FE39B47-4465-BC8F-F44C-72D417B0E1CC}"/>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B501902A-4C11-83BF-8674-C1D76F2BD57D}"/>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3" name="Straight Connector 2">
            <a:extLst>
              <a:ext uri="{FF2B5EF4-FFF2-40B4-BE49-F238E27FC236}">
                <a16:creationId xmlns:a16="http://schemas.microsoft.com/office/drawing/2014/main" id="{C1928EAE-6DA4-70FB-639F-28788D4ED1A6}"/>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3118EDD-25B3-853D-7548-51D3BD3CFD94}"/>
              </a:ext>
            </a:extLst>
          </p:cNvPr>
          <p:cNvSpPr txBox="1"/>
          <p:nvPr/>
        </p:nvSpPr>
        <p:spPr>
          <a:xfrm>
            <a:off x="3704657" y="1213036"/>
            <a:ext cx="8343907" cy="5238357"/>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000" b="1" dirty="0"/>
              <a:t>Goals</a:t>
            </a:r>
            <a:r>
              <a:rPr lang="en-US" sz="2000" dirty="0"/>
              <a:t>:</a:t>
            </a:r>
          </a:p>
          <a:p>
            <a:pPr marL="800100" lvl="1" indent="-342900">
              <a:lnSpc>
                <a:spcPct val="150000"/>
              </a:lnSpc>
              <a:buFont typeface="Wingdings" panose="05000000000000000000" pitchFamily="2" charset="2"/>
              <a:buChar char="Ø"/>
            </a:pPr>
            <a:r>
              <a:rPr lang="en-US" sz="2000" dirty="0"/>
              <a:t>Create a powerful detection system.</a:t>
            </a:r>
          </a:p>
          <a:p>
            <a:pPr marL="800100" lvl="1" indent="-342900">
              <a:lnSpc>
                <a:spcPct val="150000"/>
              </a:lnSpc>
              <a:buFont typeface="Wingdings" panose="05000000000000000000" pitchFamily="2" charset="2"/>
              <a:buChar char="Ø"/>
            </a:pPr>
            <a:r>
              <a:rPr lang="en-US" sz="2000" dirty="0"/>
              <a:t>Contribute to ethical AI use in media.</a:t>
            </a:r>
          </a:p>
          <a:p>
            <a:pPr marL="800100" lvl="1" indent="-342900">
              <a:lnSpc>
                <a:spcPct val="150000"/>
              </a:lnSpc>
              <a:buFont typeface="Wingdings" panose="05000000000000000000" pitchFamily="2" charset="2"/>
              <a:buChar char="Ø"/>
            </a:pPr>
            <a:r>
              <a:rPr lang="en-US" sz="2000" dirty="0"/>
              <a:t>User Education: Creating awareness programs to educate users about media manipulation risks.</a:t>
            </a:r>
          </a:p>
          <a:p>
            <a:pPr marL="800100" lvl="1" indent="-342900">
              <a:lnSpc>
                <a:spcPct val="150000"/>
              </a:lnSpc>
              <a:buFont typeface="Wingdings" panose="05000000000000000000" pitchFamily="2" charset="2"/>
              <a:buChar char="Ø"/>
            </a:pPr>
            <a:r>
              <a:rPr lang="en-US" sz="2000" dirty="0"/>
              <a:t>Multimodal Integration: Integrating analysis across multiple modalities for enhanced accuracy.</a:t>
            </a:r>
          </a:p>
          <a:p>
            <a:pPr lvl="1">
              <a:lnSpc>
                <a:spcPct val="200000"/>
              </a:lnSpc>
            </a:pPr>
            <a:endParaRPr lang="en-US" sz="2000" dirty="0"/>
          </a:p>
          <a:p>
            <a:pPr lvl="1">
              <a:lnSpc>
                <a:spcPct val="200000"/>
              </a:lnSpc>
            </a:pPr>
            <a:r>
              <a:rPr lang="en-US" sz="2000" dirty="0"/>
              <a:t>Let's delve into the technical aspects and methodologies in the subsequent sections.</a:t>
            </a:r>
          </a:p>
        </p:txBody>
      </p:sp>
    </p:spTree>
    <p:extLst>
      <p:ext uri="{BB962C8B-B14F-4D97-AF65-F5344CB8AC3E}">
        <p14:creationId xmlns:p14="http://schemas.microsoft.com/office/powerpoint/2010/main" val="2560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BEB9D-97E9-9175-CB01-87A47B7EF527}"/>
              </a:ext>
            </a:extLst>
          </p:cNvPr>
          <p:cNvSpPr>
            <a:spLocks noGrp="1"/>
          </p:cNvSpPr>
          <p:nvPr>
            <p:ph type="title"/>
          </p:nvPr>
        </p:nvSpPr>
        <p:spPr>
          <a:xfrm>
            <a:off x="6513342" y="544887"/>
            <a:ext cx="4984813" cy="3157080"/>
          </a:xfrm>
          <a:noFill/>
        </p:spPr>
        <p:txBody>
          <a:bodyPr vert="horz" lIns="91440" tIns="45720" rIns="91440" bIns="45720" rtlCol="0" anchor="b">
            <a:normAutofit/>
          </a:bodyPr>
          <a:lstStyle/>
          <a:p>
            <a:r>
              <a:rPr lang="en-US" sz="5200" dirty="0">
                <a:latin typeface="Verdana" panose="020B0604030504040204" pitchFamily="34" charset="0"/>
                <a:ea typeface="Verdana" panose="020B0604030504040204" pitchFamily="34" charset="0"/>
              </a:rPr>
              <a:t>Project Design</a:t>
            </a:r>
          </a:p>
        </p:txBody>
      </p:sp>
      <p:sp>
        <p:nvSpPr>
          <p:cNvPr id="3" name="Text Placeholder 2">
            <a:extLst>
              <a:ext uri="{FF2B5EF4-FFF2-40B4-BE49-F238E27FC236}">
                <a16:creationId xmlns:a16="http://schemas.microsoft.com/office/drawing/2014/main" id="{C238C179-51CC-76B2-5CB7-EC6CD81E3FEC}"/>
              </a:ext>
            </a:extLst>
          </p:cNvPr>
          <p:cNvSpPr>
            <a:spLocks noGrp="1"/>
          </p:cNvSpPr>
          <p:nvPr>
            <p:ph type="body" idx="1"/>
          </p:nvPr>
        </p:nvSpPr>
        <p:spPr>
          <a:xfrm>
            <a:off x="6636402" y="4072046"/>
            <a:ext cx="4984813" cy="2057289"/>
          </a:xfrm>
          <a:noFill/>
        </p:spPr>
        <p:txBody>
          <a:bodyPr vert="horz" lIns="91440" tIns="45720" rIns="91440" bIns="45720" rtlCol="0">
            <a:normAutofit/>
          </a:bodyPr>
          <a:lstStyle/>
          <a:p>
            <a:pPr marL="342900" indent="-342900">
              <a:buFont typeface="Arial" panose="020B0604020202020204" pitchFamily="34" charset="0"/>
              <a:buChar char="•"/>
            </a:pPr>
            <a:r>
              <a:rPr lang="en-US" dirty="0">
                <a:solidFill>
                  <a:schemeClr val="tx1"/>
                </a:solidFill>
              </a:rPr>
              <a:t>Data Flow  Diagram.</a:t>
            </a:r>
          </a:p>
          <a:p>
            <a:pPr marL="342900" indent="-342900">
              <a:buFont typeface="Arial" panose="020B0604020202020204" pitchFamily="34" charset="0"/>
              <a:buChar char="•"/>
            </a:pPr>
            <a:r>
              <a:rPr lang="en-US" dirty="0">
                <a:solidFill>
                  <a:schemeClr val="tx1"/>
                </a:solidFill>
              </a:rPr>
              <a:t>Entity Relationship Diagram. </a:t>
            </a:r>
          </a:p>
        </p:txBody>
      </p:sp>
      <p:pic>
        <p:nvPicPr>
          <p:cNvPr id="6" name="Picture 5" descr="A person and person standing next to a board&#10;&#10;Description automatically generated">
            <a:extLst>
              <a:ext uri="{FF2B5EF4-FFF2-40B4-BE49-F238E27FC236}">
                <a16:creationId xmlns:a16="http://schemas.microsoft.com/office/drawing/2014/main" id="{EF136022-82F2-8801-4812-46FD5CADA72B}"/>
              </a:ext>
            </a:extLst>
          </p:cNvPr>
          <p:cNvPicPr>
            <a:picLocks noChangeAspect="1"/>
          </p:cNvPicPr>
          <p:nvPr/>
        </p:nvPicPr>
        <p:blipFill rotWithShape="1">
          <a:blip r:embed="rId2">
            <a:extLst>
              <a:ext uri="{28A0092B-C50C-407E-A947-70E740481C1C}">
                <a14:useLocalDpi xmlns:a14="http://schemas.microsoft.com/office/drawing/2010/main" val="0"/>
              </a:ext>
            </a:extLst>
          </a:blip>
          <a:srcRect l="8964" r="3466"/>
          <a:stretch/>
        </p:blipFill>
        <p:spPr>
          <a:xfrm>
            <a:off x="1" y="10"/>
            <a:ext cx="6005512" cy="6857990"/>
          </a:xfrm>
          <a:prstGeom prst="rect">
            <a:avLst/>
          </a:prstGeom>
        </p:spPr>
      </p:pic>
      <p:sp>
        <p:nvSpPr>
          <p:cNvPr id="4" name="Slide Number Placeholder 3">
            <a:extLst>
              <a:ext uri="{FF2B5EF4-FFF2-40B4-BE49-F238E27FC236}">
                <a16:creationId xmlns:a16="http://schemas.microsoft.com/office/drawing/2014/main" id="{35D0D5D8-478B-8E0F-660F-E094B77BDF4F}"/>
              </a:ext>
            </a:extLst>
          </p:cNvPr>
          <p:cNvSpPr>
            <a:spLocks noGrp="1"/>
          </p:cNvSpPr>
          <p:nvPr>
            <p:ph type="sldNum" sz="quarter" idx="12"/>
          </p:nvPr>
        </p:nvSpPr>
        <p:spPr>
          <a:xfrm>
            <a:off x="10186908" y="6356350"/>
            <a:ext cx="1166892" cy="365125"/>
          </a:xfrm>
        </p:spPr>
        <p:txBody>
          <a:bodyPr vert="horz" lIns="91440" tIns="45720" rIns="91440" bIns="45720" rtlCol="0" anchor="ctr">
            <a:normAutofit/>
          </a:bodyPr>
          <a:lstStyle/>
          <a:p>
            <a:pPr>
              <a:spcAft>
                <a:spcPts val="600"/>
              </a:spcAft>
              <a:defRPr/>
            </a:pPr>
            <a:fld id="{D2CEFE0F-5F4F-4325-BFA6-A8B31D740C18}" type="slidenum">
              <a:rPr lang="en-US" smtClean="0">
                <a:solidFill>
                  <a:prstClr val="black">
                    <a:tint val="75000"/>
                  </a:prstClr>
                </a:solidFill>
                <a:latin typeface="Calibri" panose="020F0502020204030204"/>
              </a:rPr>
              <a:pPr>
                <a:spcAft>
                  <a:spcPts val="600"/>
                </a:spcAft>
                <a:defRPr/>
              </a:pPr>
              <a:t>13</a:t>
            </a:fld>
            <a:endParaRPr lang="en-US">
              <a:solidFill>
                <a:prstClr val="black">
                  <a:tint val="75000"/>
                </a:prstClr>
              </a:solidFill>
              <a:latin typeface="Calibri" panose="020F0502020204030204"/>
            </a:endParaRPr>
          </a:p>
        </p:txBody>
      </p:sp>
      <p:cxnSp>
        <p:nvCxnSpPr>
          <p:cNvPr id="7" name="Straight Connector 6">
            <a:extLst>
              <a:ext uri="{FF2B5EF4-FFF2-40B4-BE49-F238E27FC236}">
                <a16:creationId xmlns:a16="http://schemas.microsoft.com/office/drawing/2014/main" id="{3A256408-EE26-D8B3-CF81-D14A59C50089}"/>
              </a:ext>
            </a:extLst>
          </p:cNvPr>
          <p:cNvCxnSpPr>
            <a:cxnSpLocks/>
          </p:cNvCxnSpPr>
          <p:nvPr/>
        </p:nvCxnSpPr>
        <p:spPr>
          <a:xfrm>
            <a:off x="6636402" y="3896723"/>
            <a:ext cx="4861753"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5999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19F0-0373-4066-116E-E4F515BE2B3B}"/>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Data Flow Diagram</a:t>
            </a:r>
          </a:p>
        </p:txBody>
      </p:sp>
      <p:sp>
        <p:nvSpPr>
          <p:cNvPr id="3" name="Slide Number Placeholder 2">
            <a:extLst>
              <a:ext uri="{FF2B5EF4-FFF2-40B4-BE49-F238E27FC236}">
                <a16:creationId xmlns:a16="http://schemas.microsoft.com/office/drawing/2014/main" id="{8FD0D4F3-3945-6EBF-32FB-8B91FF5AA563}"/>
              </a:ext>
            </a:extLst>
          </p:cNvPr>
          <p:cNvSpPr>
            <a:spLocks noGrp="1"/>
          </p:cNvSpPr>
          <p:nvPr>
            <p:ph type="sldNum" sz="quarter" idx="12"/>
          </p:nvPr>
        </p:nvSpPr>
        <p:spPr/>
        <p:txBody>
          <a:bodyPr/>
          <a:lstStyle/>
          <a:p>
            <a:fld id="{D2CEFE0F-5F4F-4325-BFA6-A8B31D740C18}" type="slidenum">
              <a:rPr lang="en-US" smtClean="0"/>
              <a:t>14</a:t>
            </a:fld>
            <a:endParaRPr lang="en-US"/>
          </a:p>
        </p:txBody>
      </p:sp>
      <p:pic>
        <p:nvPicPr>
          <p:cNvPr id="5" name="Graphic 4">
            <a:extLst>
              <a:ext uri="{FF2B5EF4-FFF2-40B4-BE49-F238E27FC236}">
                <a16:creationId xmlns:a16="http://schemas.microsoft.com/office/drawing/2014/main" id="{2909F559-D7B0-6DE7-4C3D-0E23784C9F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8822" y="136525"/>
            <a:ext cx="7068671" cy="6660863"/>
          </a:xfrm>
          <a:prstGeom prst="rect">
            <a:avLst/>
          </a:prstGeom>
        </p:spPr>
      </p:pic>
      <p:sp>
        <p:nvSpPr>
          <p:cNvPr id="6" name="TextBox 5">
            <a:extLst>
              <a:ext uri="{FF2B5EF4-FFF2-40B4-BE49-F238E27FC236}">
                <a16:creationId xmlns:a16="http://schemas.microsoft.com/office/drawing/2014/main" id="{EA44180E-7391-B43F-AFF6-E680690A6CD1}"/>
              </a:ext>
            </a:extLst>
          </p:cNvPr>
          <p:cNvSpPr txBox="1"/>
          <p:nvPr/>
        </p:nvSpPr>
        <p:spPr>
          <a:xfrm>
            <a:off x="309282" y="1573306"/>
            <a:ext cx="4437530"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latin typeface="Söhne"/>
              </a:rPr>
              <a:t>It is a graphical representation of the flow of data through a system, illustrating how data is input, processed, and output.</a:t>
            </a:r>
          </a:p>
          <a:p>
            <a:pPr marL="285750" indent="-285750">
              <a:buFont typeface="Arial" panose="020B0604020202020204" pitchFamily="34" charset="0"/>
              <a:buChar char="•"/>
            </a:pPr>
            <a:endParaRPr lang="en-US" dirty="0">
              <a:solidFill>
                <a:srgbClr val="0D0D0D"/>
              </a:solidFill>
              <a:latin typeface="Söhne"/>
            </a:endParaRPr>
          </a:p>
          <a:p>
            <a:pPr marL="285750" indent="-285750">
              <a:buFont typeface="Arial" panose="020B0604020202020204" pitchFamily="34" charset="0"/>
              <a:buChar char="•"/>
            </a:pPr>
            <a:r>
              <a:rPr lang="en-US" dirty="0"/>
              <a:t>data flow diagram contains :</a:t>
            </a:r>
          </a:p>
          <a:p>
            <a:pPr marL="1200150" lvl="2" indent="-285750">
              <a:buFont typeface="Wingdings" panose="05000000000000000000" pitchFamily="2" charset="2"/>
              <a:buChar char="Ø"/>
            </a:pPr>
            <a:r>
              <a:rPr lang="en-US" dirty="0"/>
              <a:t> 10 Process .</a:t>
            </a:r>
          </a:p>
          <a:p>
            <a:pPr marL="1200150" lvl="2" indent="-285750">
              <a:buFont typeface="Wingdings" panose="05000000000000000000" pitchFamily="2" charset="2"/>
              <a:buChar char="Ø"/>
            </a:pPr>
            <a:r>
              <a:rPr lang="en-US" dirty="0"/>
              <a:t>4 Data Stores.</a:t>
            </a:r>
          </a:p>
          <a:p>
            <a:pPr marL="1200150" lvl="2" indent="-285750">
              <a:buFont typeface="Wingdings" panose="05000000000000000000" pitchFamily="2" charset="2"/>
              <a:buChar char="Ø"/>
            </a:pPr>
            <a:r>
              <a:rPr lang="en-US" dirty="0"/>
              <a:t>2 External Entity.</a:t>
            </a:r>
          </a:p>
        </p:txBody>
      </p:sp>
      <p:cxnSp>
        <p:nvCxnSpPr>
          <p:cNvPr id="7" name="Straight Connector 6">
            <a:extLst>
              <a:ext uri="{FF2B5EF4-FFF2-40B4-BE49-F238E27FC236}">
                <a16:creationId xmlns:a16="http://schemas.microsoft.com/office/drawing/2014/main" id="{563C448A-D78A-3957-587B-B581419A266A}"/>
              </a:ext>
            </a:extLst>
          </p:cNvPr>
          <p:cNvCxnSpPr>
            <a:cxnSpLocks/>
          </p:cNvCxnSpPr>
          <p:nvPr/>
        </p:nvCxnSpPr>
        <p:spPr>
          <a:xfrm>
            <a:off x="0" y="1005605"/>
            <a:ext cx="5378822"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501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A8DE-C7F0-1CAE-C935-14E6C1061CDA}"/>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Entity Relationship Diagram</a:t>
            </a:r>
          </a:p>
        </p:txBody>
      </p:sp>
      <p:sp>
        <p:nvSpPr>
          <p:cNvPr id="3" name="Slide Number Placeholder 2">
            <a:extLst>
              <a:ext uri="{FF2B5EF4-FFF2-40B4-BE49-F238E27FC236}">
                <a16:creationId xmlns:a16="http://schemas.microsoft.com/office/drawing/2014/main" id="{DD547A15-C11E-B968-8DF8-3CFFAB16BDA3}"/>
              </a:ext>
            </a:extLst>
          </p:cNvPr>
          <p:cNvSpPr>
            <a:spLocks noGrp="1"/>
          </p:cNvSpPr>
          <p:nvPr>
            <p:ph type="sldNum" sz="quarter" idx="12"/>
          </p:nvPr>
        </p:nvSpPr>
        <p:spPr/>
        <p:txBody>
          <a:bodyPr/>
          <a:lstStyle/>
          <a:p>
            <a:fld id="{D2CEFE0F-5F4F-4325-BFA6-A8B31D740C18}" type="slidenum">
              <a:rPr lang="en-US" smtClean="0"/>
              <a:t>15</a:t>
            </a:fld>
            <a:endParaRPr lang="en-US"/>
          </a:p>
        </p:txBody>
      </p:sp>
      <p:sp>
        <p:nvSpPr>
          <p:cNvPr id="11" name="TextBox 10">
            <a:extLst>
              <a:ext uri="{FF2B5EF4-FFF2-40B4-BE49-F238E27FC236}">
                <a16:creationId xmlns:a16="http://schemas.microsoft.com/office/drawing/2014/main" id="{7EBF73DF-EDD0-F867-A7CE-DFF9A1C20D9B}"/>
              </a:ext>
            </a:extLst>
          </p:cNvPr>
          <p:cNvSpPr txBox="1"/>
          <p:nvPr/>
        </p:nvSpPr>
        <p:spPr>
          <a:xfrm>
            <a:off x="134470" y="1868399"/>
            <a:ext cx="3325265" cy="3693319"/>
          </a:xfrm>
          <a:prstGeom prst="rect">
            <a:avLst/>
          </a:prstGeom>
          <a:noFill/>
        </p:spPr>
        <p:txBody>
          <a:bodyPr wrap="square">
            <a:spAutoFit/>
          </a:bodyPr>
          <a:lstStyle/>
          <a:p>
            <a:pPr marL="285750" indent="-285750">
              <a:buFont typeface="Arial" panose="020B0604020202020204" pitchFamily="34" charset="0"/>
              <a:buChar char="•"/>
            </a:pPr>
            <a:r>
              <a:rPr lang="en-US" dirty="0"/>
              <a:t> It is a visual representation of the data model that depicts the entities within a system and the relationships between them.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ERD</a:t>
            </a:r>
            <a:r>
              <a:rPr lang="en-US" dirty="0"/>
              <a:t> contains 4 entities :</a:t>
            </a:r>
          </a:p>
          <a:p>
            <a:pPr marL="742950" lvl="1" indent="-285750">
              <a:buFont typeface="Wingdings" panose="05000000000000000000" pitchFamily="2" charset="2"/>
              <a:buChar char="Ø"/>
            </a:pPr>
            <a:r>
              <a:rPr lang="en-US" dirty="0"/>
              <a:t>User.</a:t>
            </a:r>
          </a:p>
          <a:p>
            <a:pPr marL="742950" lvl="1" indent="-285750">
              <a:buFont typeface="Wingdings" panose="05000000000000000000" pitchFamily="2" charset="2"/>
              <a:buChar char="Ø"/>
            </a:pPr>
            <a:r>
              <a:rPr lang="en-US" dirty="0"/>
              <a:t>Admin.</a:t>
            </a:r>
          </a:p>
          <a:p>
            <a:pPr marL="742950" lvl="1" indent="-285750">
              <a:buFont typeface="Wingdings" panose="05000000000000000000" pitchFamily="2" charset="2"/>
              <a:buChar char="Ø"/>
            </a:pPr>
            <a:r>
              <a:rPr lang="en-US" dirty="0"/>
              <a:t>Subscription.</a:t>
            </a:r>
          </a:p>
          <a:p>
            <a:pPr marL="742950" lvl="1" indent="-285750">
              <a:buFont typeface="Wingdings" panose="05000000000000000000" pitchFamily="2" charset="2"/>
              <a:buChar char="Ø"/>
            </a:pPr>
            <a:r>
              <a:rPr lang="en-US" sz="1800" dirty="0"/>
              <a:t>Data History.</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2" name="Graphic 11">
            <a:extLst>
              <a:ext uri="{FF2B5EF4-FFF2-40B4-BE49-F238E27FC236}">
                <a16:creationId xmlns:a16="http://schemas.microsoft.com/office/drawing/2014/main" id="{94F6FB21-1968-3059-6E29-C810569553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2835" y="1126628"/>
            <a:ext cx="8659165" cy="5350741"/>
          </a:xfrm>
          <a:prstGeom prst="rect">
            <a:avLst/>
          </a:prstGeom>
        </p:spPr>
      </p:pic>
      <p:cxnSp>
        <p:nvCxnSpPr>
          <p:cNvPr id="14" name="Straight Connector 13">
            <a:extLst>
              <a:ext uri="{FF2B5EF4-FFF2-40B4-BE49-F238E27FC236}">
                <a16:creationId xmlns:a16="http://schemas.microsoft.com/office/drawing/2014/main" id="{AC0396D7-6884-BEE2-58A6-13CAC2C74AFB}"/>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011998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CCFA-7DA4-3A9D-538C-774B4986827B}"/>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User</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86ABBCDA-7F9E-3786-2BA9-1E7F23C4D15A}"/>
              </a:ext>
            </a:extLst>
          </p:cNvPr>
          <p:cNvSpPr>
            <a:spLocks noGrp="1"/>
          </p:cNvSpPr>
          <p:nvPr>
            <p:ph type="sldNum" sz="quarter" idx="12"/>
          </p:nvPr>
        </p:nvSpPr>
        <p:spPr/>
        <p:txBody>
          <a:bodyPr/>
          <a:lstStyle/>
          <a:p>
            <a:fld id="{D2CEFE0F-5F4F-4325-BFA6-A8B31D740C18}" type="slidenum">
              <a:rPr lang="en-US" smtClean="0"/>
              <a:t>16</a:t>
            </a:fld>
            <a:endParaRPr lang="en-US"/>
          </a:p>
        </p:txBody>
      </p:sp>
      <p:cxnSp>
        <p:nvCxnSpPr>
          <p:cNvPr id="4" name="Straight Connector 3">
            <a:extLst>
              <a:ext uri="{FF2B5EF4-FFF2-40B4-BE49-F238E27FC236}">
                <a16:creationId xmlns:a16="http://schemas.microsoft.com/office/drawing/2014/main" id="{5394068E-600A-D3F8-1CD4-32DC5D34A376}"/>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47F698D9-31FB-845B-1086-450426BE01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2283" y="1168816"/>
            <a:ext cx="8915400" cy="5660235"/>
          </a:xfrm>
          <a:prstGeom prst="rect">
            <a:avLst/>
          </a:prstGeom>
        </p:spPr>
      </p:pic>
    </p:spTree>
    <p:extLst>
      <p:ext uri="{BB962C8B-B14F-4D97-AF65-F5344CB8AC3E}">
        <p14:creationId xmlns:p14="http://schemas.microsoft.com/office/powerpoint/2010/main" val="367326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EE70F-D2D4-9F1E-BB15-28262F221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95FC1A-0A64-218D-F121-4D4C5F0A3EA9}"/>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Admin</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B2B53913-4799-FCF1-A412-F5A3EAA554DA}"/>
              </a:ext>
            </a:extLst>
          </p:cNvPr>
          <p:cNvSpPr>
            <a:spLocks noGrp="1"/>
          </p:cNvSpPr>
          <p:nvPr>
            <p:ph type="sldNum" sz="quarter" idx="12"/>
          </p:nvPr>
        </p:nvSpPr>
        <p:spPr/>
        <p:txBody>
          <a:bodyPr/>
          <a:lstStyle/>
          <a:p>
            <a:fld id="{D2CEFE0F-5F4F-4325-BFA6-A8B31D740C18}" type="slidenum">
              <a:rPr lang="en-US" smtClean="0"/>
              <a:t>17</a:t>
            </a:fld>
            <a:endParaRPr lang="en-US"/>
          </a:p>
        </p:txBody>
      </p:sp>
      <p:cxnSp>
        <p:nvCxnSpPr>
          <p:cNvPr id="4" name="Straight Connector 3">
            <a:extLst>
              <a:ext uri="{FF2B5EF4-FFF2-40B4-BE49-F238E27FC236}">
                <a16:creationId xmlns:a16="http://schemas.microsoft.com/office/drawing/2014/main" id="{D2DBB45E-8250-7697-E95E-79D941780309}"/>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8ADA71FF-23E6-FACD-6FC7-66C8A1AE54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2050" y="1572418"/>
            <a:ext cx="11807900" cy="3999707"/>
          </a:xfrm>
          <a:prstGeom prst="rect">
            <a:avLst/>
          </a:prstGeom>
        </p:spPr>
      </p:pic>
    </p:spTree>
    <p:extLst>
      <p:ext uri="{BB962C8B-B14F-4D97-AF65-F5344CB8AC3E}">
        <p14:creationId xmlns:p14="http://schemas.microsoft.com/office/powerpoint/2010/main" val="2723150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AA59-6F39-FEBB-495D-E821C41645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5E2ED-7A49-515B-484D-97B0967ADEF1}"/>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Subscription</a:t>
            </a:r>
            <a:r>
              <a:rPr lang="en-US" sz="2800" dirty="0">
                <a:latin typeface="Verdana" panose="020B0604030504040204" pitchFamily="34" charset="0"/>
                <a:ea typeface="Verdana" panose="020B0604030504040204" pitchFamily="34" charset="0"/>
              </a:rPr>
              <a:t>)</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7B5F035A-02CB-A180-7F0B-074C5B39AC01}"/>
              </a:ext>
            </a:extLst>
          </p:cNvPr>
          <p:cNvSpPr>
            <a:spLocks noGrp="1"/>
          </p:cNvSpPr>
          <p:nvPr>
            <p:ph type="sldNum" sz="quarter" idx="12"/>
          </p:nvPr>
        </p:nvSpPr>
        <p:spPr/>
        <p:txBody>
          <a:bodyPr/>
          <a:lstStyle/>
          <a:p>
            <a:fld id="{D2CEFE0F-5F4F-4325-BFA6-A8B31D740C18}" type="slidenum">
              <a:rPr lang="en-US" smtClean="0"/>
              <a:t>18</a:t>
            </a:fld>
            <a:endParaRPr lang="en-US"/>
          </a:p>
        </p:txBody>
      </p:sp>
      <p:cxnSp>
        <p:nvCxnSpPr>
          <p:cNvPr id="4" name="Straight Connector 3">
            <a:extLst>
              <a:ext uri="{FF2B5EF4-FFF2-40B4-BE49-F238E27FC236}">
                <a16:creationId xmlns:a16="http://schemas.microsoft.com/office/drawing/2014/main" id="{DD2870B9-4D8E-8B6A-C139-AF3732CAFE2F}"/>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38A989F2-31DE-450C-6D0F-7A4C2C73A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3977" y="1110356"/>
            <a:ext cx="7010400" cy="5611119"/>
          </a:xfrm>
          <a:prstGeom prst="rect">
            <a:avLst/>
          </a:prstGeom>
        </p:spPr>
      </p:pic>
    </p:spTree>
    <p:extLst>
      <p:ext uri="{BB962C8B-B14F-4D97-AF65-F5344CB8AC3E}">
        <p14:creationId xmlns:p14="http://schemas.microsoft.com/office/powerpoint/2010/main" val="317984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F1F8D-B367-D0B7-CADC-2EBEC745FC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D5FC92-10E2-C168-609A-00DA4E9B1FAD}"/>
              </a:ext>
            </a:extLst>
          </p:cNvPr>
          <p:cNvSpPr>
            <a:spLocks noGrp="1"/>
          </p:cNvSpPr>
          <p:nvPr>
            <p:ph type="title"/>
          </p:nvPr>
        </p:nvSpPr>
        <p:spPr>
          <a:xfrm>
            <a:off x="0" y="28949"/>
            <a:ext cx="10515600" cy="1325563"/>
          </a:xfrm>
        </p:spPr>
        <p:txBody>
          <a:bodyPr>
            <a:normAutofit/>
          </a:bodyPr>
          <a:lstStyle/>
          <a:p>
            <a:r>
              <a:rPr lang="en-US" sz="3600" dirty="0">
                <a:latin typeface="Verdana" panose="020B0604030504040204" pitchFamily="34" charset="0"/>
                <a:ea typeface="Verdana" panose="020B0604030504040204" pitchFamily="34" charset="0"/>
              </a:rPr>
              <a:t>ERD</a:t>
            </a:r>
            <a:r>
              <a:rPr lang="en-US" sz="2800" dirty="0">
                <a:latin typeface="Verdana" panose="020B0604030504040204" pitchFamily="34" charset="0"/>
                <a:ea typeface="Verdana" panose="020B0604030504040204" pitchFamily="34" charset="0"/>
              </a:rPr>
              <a:t>(</a:t>
            </a:r>
            <a:r>
              <a:rPr lang="en-US" sz="2400" dirty="0">
                <a:latin typeface="Verdana" panose="020B0604030504040204" pitchFamily="34" charset="0"/>
                <a:ea typeface="Verdana" panose="020B0604030504040204" pitchFamily="34" charset="0"/>
              </a:rPr>
              <a:t>Data History</a:t>
            </a:r>
            <a:r>
              <a:rPr lang="en-US" sz="2800" dirty="0">
                <a:latin typeface="Verdana" panose="020B0604030504040204" pitchFamily="34" charset="0"/>
                <a:ea typeface="Verdana" panose="020B0604030504040204" pitchFamily="34" charset="0"/>
              </a:rPr>
              <a:t>) </a:t>
            </a:r>
            <a:r>
              <a:rPr lang="en-US" sz="3600" dirty="0">
                <a:latin typeface="Verdana" panose="020B0604030504040204" pitchFamily="34" charset="0"/>
                <a:ea typeface="Verdana" panose="020B0604030504040204" pitchFamily="34" charset="0"/>
              </a:rPr>
              <a:t>Cont...</a:t>
            </a:r>
          </a:p>
        </p:txBody>
      </p:sp>
      <p:sp>
        <p:nvSpPr>
          <p:cNvPr id="3" name="Slide Number Placeholder 2">
            <a:extLst>
              <a:ext uri="{FF2B5EF4-FFF2-40B4-BE49-F238E27FC236}">
                <a16:creationId xmlns:a16="http://schemas.microsoft.com/office/drawing/2014/main" id="{B07F9442-5938-B4B5-E88F-02964850D922}"/>
              </a:ext>
            </a:extLst>
          </p:cNvPr>
          <p:cNvSpPr>
            <a:spLocks noGrp="1"/>
          </p:cNvSpPr>
          <p:nvPr>
            <p:ph type="sldNum" sz="quarter" idx="12"/>
          </p:nvPr>
        </p:nvSpPr>
        <p:spPr/>
        <p:txBody>
          <a:bodyPr/>
          <a:lstStyle/>
          <a:p>
            <a:fld id="{D2CEFE0F-5F4F-4325-BFA6-A8B31D740C18}" type="slidenum">
              <a:rPr lang="en-US" smtClean="0"/>
              <a:t>19</a:t>
            </a:fld>
            <a:endParaRPr lang="en-US"/>
          </a:p>
        </p:txBody>
      </p:sp>
      <p:cxnSp>
        <p:nvCxnSpPr>
          <p:cNvPr id="4" name="Straight Connector 3">
            <a:extLst>
              <a:ext uri="{FF2B5EF4-FFF2-40B4-BE49-F238E27FC236}">
                <a16:creationId xmlns:a16="http://schemas.microsoft.com/office/drawing/2014/main" id="{388273F2-C4C5-953B-409A-8EADC7C0FA83}"/>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5" name="Graphic 4">
            <a:extLst>
              <a:ext uri="{FF2B5EF4-FFF2-40B4-BE49-F238E27FC236}">
                <a16:creationId xmlns:a16="http://schemas.microsoft.com/office/drawing/2014/main" id="{F3C1B8C5-D2FF-C468-57B4-33A37AB8EE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8469" y="1297484"/>
            <a:ext cx="6215062" cy="5491694"/>
          </a:xfrm>
          <a:prstGeom prst="rect">
            <a:avLst/>
          </a:prstGeom>
        </p:spPr>
      </p:pic>
    </p:spTree>
    <p:extLst>
      <p:ext uri="{BB962C8B-B14F-4D97-AF65-F5344CB8AC3E}">
        <p14:creationId xmlns:p14="http://schemas.microsoft.com/office/powerpoint/2010/main" val="3700628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CF35-7D38-A5C9-5552-D3F845164FA2}"/>
              </a:ext>
            </a:extLst>
          </p:cNvPr>
          <p:cNvSpPr>
            <a:spLocks noGrp="1"/>
          </p:cNvSpPr>
          <p:nvPr>
            <p:ph type="title"/>
          </p:nvPr>
        </p:nvSpPr>
        <p:spPr/>
        <p:txBody>
          <a:bodyPr>
            <a:normAutofit/>
          </a:bodyPr>
          <a:lstStyle/>
          <a:p>
            <a:r>
              <a:rPr lang="en-US" dirty="0">
                <a:latin typeface="Verdana" panose="020B0604030504040204" pitchFamily="34" charset="0"/>
                <a:ea typeface="Verdana" panose="020B0604030504040204" pitchFamily="34" charset="0"/>
              </a:rPr>
              <a:t>Team Members</a:t>
            </a:r>
          </a:p>
        </p:txBody>
      </p:sp>
      <p:sp>
        <p:nvSpPr>
          <p:cNvPr id="4" name="TextBox 3">
            <a:extLst>
              <a:ext uri="{FF2B5EF4-FFF2-40B4-BE49-F238E27FC236}">
                <a16:creationId xmlns:a16="http://schemas.microsoft.com/office/drawing/2014/main" id="{86A2A9F5-6D6C-432A-591F-1A33AC768F31}"/>
              </a:ext>
            </a:extLst>
          </p:cNvPr>
          <p:cNvSpPr txBox="1"/>
          <p:nvPr/>
        </p:nvSpPr>
        <p:spPr>
          <a:xfrm>
            <a:off x="1220321" y="1951429"/>
            <a:ext cx="6098240" cy="419961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Abd-Allah Mohamed Abdel-</a:t>
            </a:r>
            <a:r>
              <a:rPr lang="en-US" sz="2000" dirty="0" err="1"/>
              <a:t>monem</a:t>
            </a:r>
            <a:r>
              <a:rPr lang="en-US" sz="2000" dirty="0"/>
              <a:t>.</a:t>
            </a:r>
          </a:p>
          <a:p>
            <a:pPr marL="285750" indent="-285750">
              <a:lnSpc>
                <a:spcPct val="150000"/>
              </a:lnSpc>
              <a:buFont typeface="Arial" panose="020B0604020202020204" pitchFamily="34" charset="0"/>
              <a:buChar char="•"/>
            </a:pPr>
            <a:r>
              <a:rPr lang="en-US" sz="2000" dirty="0"/>
              <a:t>Ahmed Mohamed Ali Abo </a:t>
            </a:r>
            <a:r>
              <a:rPr lang="en-US" sz="2000" dirty="0" err="1"/>
              <a:t>el</a:t>
            </a:r>
            <a:r>
              <a:rPr lang="en-US" sz="2000" dirty="0"/>
              <a:t>-Kassem.</a:t>
            </a:r>
          </a:p>
          <a:p>
            <a:pPr marL="285750" indent="-285750">
              <a:lnSpc>
                <a:spcPct val="150000"/>
              </a:lnSpc>
              <a:buFont typeface="Arial" panose="020B0604020202020204" pitchFamily="34" charset="0"/>
              <a:buChar char="•"/>
            </a:pPr>
            <a:r>
              <a:rPr lang="en-US" sz="2000" dirty="0"/>
              <a:t>Mohamed Abd-Allah Abdel-</a:t>
            </a:r>
            <a:r>
              <a:rPr lang="en-US" sz="2000" dirty="0" err="1"/>
              <a:t>salam</a:t>
            </a:r>
            <a:r>
              <a:rPr lang="en-US" sz="2000" dirty="0"/>
              <a:t> Abdel-</a:t>
            </a:r>
            <a:r>
              <a:rPr lang="en-US" sz="2000" dirty="0" err="1"/>
              <a:t>Dayem</a:t>
            </a:r>
            <a:r>
              <a:rPr lang="en-US" sz="2000" dirty="0"/>
              <a:t>.</a:t>
            </a:r>
          </a:p>
          <a:p>
            <a:pPr marL="285750" indent="-285750">
              <a:lnSpc>
                <a:spcPct val="150000"/>
              </a:lnSpc>
              <a:buFont typeface="Arial" panose="020B0604020202020204" pitchFamily="34" charset="0"/>
              <a:buChar char="•"/>
            </a:pPr>
            <a:r>
              <a:rPr lang="en-US" sz="2000" dirty="0" err="1"/>
              <a:t>Mohannad</a:t>
            </a:r>
            <a:r>
              <a:rPr lang="en-US" sz="2000" dirty="0"/>
              <a:t> Ayman Salah Abdel-Fattah.</a:t>
            </a:r>
          </a:p>
          <a:p>
            <a:pPr marL="285750" indent="-285750">
              <a:lnSpc>
                <a:spcPct val="150000"/>
              </a:lnSpc>
              <a:buFont typeface="Arial" panose="020B0604020202020204" pitchFamily="34" charset="0"/>
              <a:buChar char="•"/>
            </a:pPr>
            <a:r>
              <a:rPr lang="en-US" sz="2000" dirty="0"/>
              <a:t>Rawan Abdel-Aziz Ahmed Mahmoud.</a:t>
            </a:r>
          </a:p>
          <a:p>
            <a:pPr marL="285750" indent="-285750">
              <a:lnSpc>
                <a:spcPct val="150000"/>
              </a:lnSpc>
              <a:buFont typeface="Arial" panose="020B0604020202020204" pitchFamily="34" charset="0"/>
              <a:buChar char="•"/>
            </a:pPr>
            <a:r>
              <a:rPr lang="en-US" sz="2000" dirty="0" err="1"/>
              <a:t>Reham</a:t>
            </a:r>
            <a:r>
              <a:rPr lang="en-US" sz="2000" dirty="0"/>
              <a:t> </a:t>
            </a:r>
            <a:r>
              <a:rPr lang="en-US" sz="2000" dirty="0" err="1"/>
              <a:t>Moustafa</a:t>
            </a:r>
            <a:r>
              <a:rPr lang="en-US" sz="2000" dirty="0"/>
              <a:t> Ali Abdel-</a:t>
            </a:r>
            <a:r>
              <a:rPr lang="en-US" sz="2000" dirty="0" err="1"/>
              <a:t>Moati</a:t>
            </a:r>
            <a:r>
              <a:rPr lang="en-US" sz="2000" dirty="0"/>
              <a:t>.</a:t>
            </a:r>
          </a:p>
          <a:p>
            <a:pPr marL="285750" indent="-285750">
              <a:lnSpc>
                <a:spcPct val="150000"/>
              </a:lnSpc>
              <a:buFont typeface="Arial" panose="020B0604020202020204" pitchFamily="34" charset="0"/>
              <a:buChar char="•"/>
            </a:pPr>
            <a:r>
              <a:rPr lang="en-US" sz="2000" dirty="0"/>
              <a:t>Romani </a:t>
            </a:r>
            <a:r>
              <a:rPr lang="en-US" sz="2000" dirty="0" err="1"/>
              <a:t>Nasrat</a:t>
            </a:r>
            <a:r>
              <a:rPr lang="en-US" sz="2000" dirty="0"/>
              <a:t> </a:t>
            </a:r>
            <a:r>
              <a:rPr lang="en-US" sz="2000" dirty="0" err="1"/>
              <a:t>Shawqi</a:t>
            </a:r>
            <a:r>
              <a:rPr lang="en-US" sz="2000" dirty="0"/>
              <a:t> Gerges.</a:t>
            </a:r>
          </a:p>
          <a:p>
            <a:pPr marL="285750" indent="-285750">
              <a:lnSpc>
                <a:spcPct val="150000"/>
              </a:lnSpc>
              <a:buFont typeface="Arial" panose="020B0604020202020204" pitchFamily="34" charset="0"/>
              <a:buChar char="•"/>
            </a:pPr>
            <a:r>
              <a:rPr lang="en-US" sz="2000" dirty="0"/>
              <a:t>Sara Reda </a:t>
            </a:r>
            <a:r>
              <a:rPr lang="en-US" sz="2000" dirty="0" err="1"/>
              <a:t>Moatamed</a:t>
            </a:r>
            <a:r>
              <a:rPr lang="en-US" sz="2000" dirty="0"/>
              <a:t> Hassan.</a:t>
            </a:r>
          </a:p>
          <a:p>
            <a:pPr marL="285750" indent="-285750">
              <a:lnSpc>
                <a:spcPct val="150000"/>
              </a:lnSpc>
              <a:buFont typeface="Arial" panose="020B0604020202020204" pitchFamily="34" charset="0"/>
              <a:buChar char="•"/>
            </a:pPr>
            <a:r>
              <a:rPr lang="en-US" sz="2000" dirty="0" err="1"/>
              <a:t>Zeyad</a:t>
            </a:r>
            <a:r>
              <a:rPr lang="en-US" sz="2000" dirty="0"/>
              <a:t> Elsayed Abdel-Azim Ali Yousif.</a:t>
            </a:r>
          </a:p>
        </p:txBody>
      </p:sp>
      <p:sp>
        <p:nvSpPr>
          <p:cNvPr id="5" name="Slide Number Placeholder 4">
            <a:extLst>
              <a:ext uri="{FF2B5EF4-FFF2-40B4-BE49-F238E27FC236}">
                <a16:creationId xmlns:a16="http://schemas.microsoft.com/office/drawing/2014/main" id="{1D5E60F5-3657-3C02-3416-65462C13F20C}"/>
              </a:ext>
            </a:extLst>
          </p:cNvPr>
          <p:cNvSpPr>
            <a:spLocks noGrp="1"/>
          </p:cNvSpPr>
          <p:nvPr>
            <p:ph type="sldNum" sz="quarter" idx="12"/>
          </p:nvPr>
        </p:nvSpPr>
        <p:spPr/>
        <p:txBody>
          <a:bodyPr/>
          <a:lstStyle/>
          <a:p>
            <a:fld id="{D2CEFE0F-5F4F-4325-BFA6-A8B31D740C18}" type="slidenum">
              <a:rPr lang="en-US" smtClean="0"/>
              <a:t>2</a:t>
            </a:fld>
            <a:endParaRPr lang="en-US"/>
          </a:p>
        </p:txBody>
      </p:sp>
    </p:spTree>
    <p:extLst>
      <p:ext uri="{BB962C8B-B14F-4D97-AF65-F5344CB8AC3E}">
        <p14:creationId xmlns:p14="http://schemas.microsoft.com/office/powerpoint/2010/main" val="166141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59486766-EC9D-C030-E0A4-FEB24A57C945}"/>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059272-6B94-82DD-7E3F-70E47094BF16}"/>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dirty="0">
                <a:solidFill>
                  <a:schemeClr val="bg1"/>
                </a:solidFill>
              </a:rPr>
              <a:t>Models of Detection </a:t>
            </a:r>
          </a:p>
        </p:txBody>
      </p:sp>
      <p:sp>
        <p:nvSpPr>
          <p:cNvPr id="3" name="Text Placeholder 2">
            <a:extLst>
              <a:ext uri="{FF2B5EF4-FFF2-40B4-BE49-F238E27FC236}">
                <a16:creationId xmlns:a16="http://schemas.microsoft.com/office/drawing/2014/main" id="{8BA336ED-9894-8688-ECF4-EB59B246D43B}"/>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solidFill>
              </a:rPr>
              <a:t>Text detector .</a:t>
            </a:r>
          </a:p>
          <a:p>
            <a:pPr marL="800100" lvl="1" indent="-342900">
              <a:buFont typeface="Arial" panose="020B0604020202020204" pitchFamily="34" charset="0"/>
              <a:buChar char="•"/>
            </a:pPr>
            <a:r>
              <a:rPr lang="en-US" dirty="0">
                <a:solidFill>
                  <a:schemeClr val="bg1"/>
                </a:solidFill>
              </a:rPr>
              <a:t>Image generated detector .</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3151941D-E06A-DF0E-63B4-D776090A14E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20</a:t>
            </a:fld>
            <a:endParaRPr lang="en-US">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5643DFBF-E456-4CA9-E6A8-CF4B2AD922B3}"/>
              </a:ext>
            </a:extLst>
          </p:cNvPr>
          <p:cNvCxnSpPr>
            <a:cxnSpLocks/>
          </p:cNvCxnSpPr>
          <p:nvPr/>
        </p:nvCxnSpPr>
        <p:spPr>
          <a:xfrm>
            <a:off x="0" y="4419104"/>
            <a:ext cx="381896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882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14E80-C891-8797-873B-343DE5924E66}"/>
              </a:ext>
            </a:extLst>
          </p:cNvPr>
          <p:cNvSpPr>
            <a:spLocks noGrp="1"/>
          </p:cNvSpPr>
          <p:nvPr>
            <p:ph type="title"/>
          </p:nvPr>
        </p:nvSpPr>
        <p:spPr>
          <a:xfrm>
            <a:off x="0" y="0"/>
            <a:ext cx="10515600" cy="1325563"/>
          </a:xfrm>
        </p:spPr>
        <p:txBody>
          <a:bodyPr>
            <a:normAutofit/>
          </a:bodyPr>
          <a:lstStyle/>
          <a:p>
            <a:r>
              <a:rPr lang="en-US" sz="4000" dirty="0">
                <a:latin typeface="Verdana" panose="020B0604030504040204" pitchFamily="34" charset="0"/>
                <a:ea typeface="Verdana" panose="020B0604030504040204" pitchFamily="34" charset="0"/>
              </a:rPr>
              <a:t>Text Detection Model</a:t>
            </a:r>
          </a:p>
        </p:txBody>
      </p:sp>
      <p:sp>
        <p:nvSpPr>
          <p:cNvPr id="3" name="Slide Number Placeholder 2">
            <a:extLst>
              <a:ext uri="{FF2B5EF4-FFF2-40B4-BE49-F238E27FC236}">
                <a16:creationId xmlns:a16="http://schemas.microsoft.com/office/drawing/2014/main" id="{E6A96368-AC92-668B-B08E-3B8861B988E2}"/>
              </a:ext>
            </a:extLst>
          </p:cNvPr>
          <p:cNvSpPr>
            <a:spLocks noGrp="1"/>
          </p:cNvSpPr>
          <p:nvPr>
            <p:ph type="sldNum" sz="quarter" idx="12"/>
          </p:nvPr>
        </p:nvSpPr>
        <p:spPr/>
        <p:txBody>
          <a:bodyPr/>
          <a:lstStyle/>
          <a:p>
            <a:fld id="{D2CEFE0F-5F4F-4325-BFA6-A8B31D740C18}" type="slidenum">
              <a:rPr lang="en-US" smtClean="0"/>
              <a:t>21</a:t>
            </a:fld>
            <a:endParaRPr lang="en-US"/>
          </a:p>
        </p:txBody>
      </p:sp>
      <p:sp>
        <p:nvSpPr>
          <p:cNvPr id="5" name="TextBox 4">
            <a:extLst>
              <a:ext uri="{FF2B5EF4-FFF2-40B4-BE49-F238E27FC236}">
                <a16:creationId xmlns:a16="http://schemas.microsoft.com/office/drawing/2014/main" id="{463B504A-29DF-3785-FE51-62610C5187BD}"/>
              </a:ext>
            </a:extLst>
          </p:cNvPr>
          <p:cNvSpPr txBox="1"/>
          <p:nvPr/>
        </p:nvSpPr>
        <p:spPr>
          <a:xfrm>
            <a:off x="1284193" y="1325563"/>
            <a:ext cx="9231407" cy="50353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 Large language Models (LLMs) can write things that are exactly like what people write, but it is difficult to know whether words come from a person or a machine.</a:t>
            </a:r>
          </a:p>
          <a:p>
            <a:pPr marL="285750" indent="-285750">
              <a:lnSpc>
                <a:spcPct val="150000"/>
              </a:lnSpc>
              <a:buFont typeface="Arial" panose="020B0604020202020204" pitchFamily="34" charset="0"/>
              <a:buChar char="•"/>
            </a:pPr>
            <a:r>
              <a:rPr lang="en-US" dirty="0"/>
              <a:t> This can be a problem for teachers who are checking whether students have done their own work or used these forms to finish assignments.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A text Detection model  is a classification model that separates machine-generated text from human-written ones.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We are trying, using advanced neural network techniques and language models, to build an architecture capable of distinguishing between what was written by an AI and a human, and to be more robust in the face of adversarial attacks.</a:t>
            </a:r>
          </a:p>
          <a:p>
            <a:pPr marL="285750" indent="-285750">
              <a:lnSpc>
                <a:spcPct val="150000"/>
              </a:lnSpc>
              <a:buFont typeface="Arial" panose="020B0604020202020204" pitchFamily="34" charset="0"/>
              <a:buChar char="•"/>
            </a:pPr>
            <a:endParaRPr lang="en-US" dirty="0"/>
          </a:p>
        </p:txBody>
      </p:sp>
      <p:cxnSp>
        <p:nvCxnSpPr>
          <p:cNvPr id="6" name="Straight Connector 5">
            <a:extLst>
              <a:ext uri="{FF2B5EF4-FFF2-40B4-BE49-F238E27FC236}">
                <a16:creationId xmlns:a16="http://schemas.microsoft.com/office/drawing/2014/main" id="{4E545871-F81E-9A61-3B2D-09124F1448B5}"/>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3643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AEAA2-A9DF-F0A9-9AE0-C8F119552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31F5A9-543A-94E0-700E-BF9E5E4EA395}"/>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p>
        </p:txBody>
      </p:sp>
      <p:sp>
        <p:nvSpPr>
          <p:cNvPr id="3" name="Slide Number Placeholder 2">
            <a:extLst>
              <a:ext uri="{FF2B5EF4-FFF2-40B4-BE49-F238E27FC236}">
                <a16:creationId xmlns:a16="http://schemas.microsoft.com/office/drawing/2014/main" id="{1F8C440B-45E3-CC75-2CF4-33A5B69E0F82}"/>
              </a:ext>
            </a:extLst>
          </p:cNvPr>
          <p:cNvSpPr>
            <a:spLocks noGrp="1"/>
          </p:cNvSpPr>
          <p:nvPr>
            <p:ph type="sldNum" sz="quarter" idx="12"/>
          </p:nvPr>
        </p:nvSpPr>
        <p:spPr/>
        <p:txBody>
          <a:bodyPr/>
          <a:lstStyle/>
          <a:p>
            <a:fld id="{D2CEFE0F-5F4F-4325-BFA6-A8B31D740C18}" type="slidenum">
              <a:rPr lang="en-US" smtClean="0"/>
              <a:t>22</a:t>
            </a:fld>
            <a:endParaRPr lang="en-US"/>
          </a:p>
        </p:txBody>
      </p:sp>
      <p:cxnSp>
        <p:nvCxnSpPr>
          <p:cNvPr id="6" name="Straight Connector 5">
            <a:extLst>
              <a:ext uri="{FF2B5EF4-FFF2-40B4-BE49-F238E27FC236}">
                <a16:creationId xmlns:a16="http://schemas.microsoft.com/office/drawing/2014/main" id="{119AC7FF-DDE5-375D-C24B-A75AA6EC4747}"/>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043B303E-1560-AE03-827A-8F1CAA510B22}"/>
              </a:ext>
            </a:extLst>
          </p:cNvPr>
          <p:cNvSpPr txBox="1"/>
          <p:nvPr/>
        </p:nvSpPr>
        <p:spPr>
          <a:xfrm>
            <a:off x="749674" y="1325563"/>
            <a:ext cx="9335620" cy="2585323"/>
          </a:xfrm>
          <a:prstGeom prst="rect">
            <a:avLst/>
          </a:prstGeom>
          <a:noFill/>
        </p:spPr>
        <p:txBody>
          <a:bodyPr wrap="square">
            <a:spAutoFit/>
          </a:bodyPr>
          <a:lstStyle/>
          <a:p>
            <a:pPr marL="285750" indent="-285750">
              <a:buFont typeface="Arial" panose="020B0604020202020204" pitchFamily="34" charset="0"/>
              <a:buChar char="•"/>
            </a:pPr>
            <a:r>
              <a:rPr lang="en-US" dirty="0"/>
              <a:t>A prototype model was created using some deep learning and NLP techniques, including LSTM Bidirectional, on this data:</a:t>
            </a:r>
          </a:p>
          <a:p>
            <a:pPr marL="285750" indent="-285750">
              <a:buFont typeface="Arial" panose="020B0604020202020204" pitchFamily="34" charset="0"/>
              <a:buChar char="•"/>
            </a:pPr>
            <a:endParaRPr lang="en-US" dirty="0"/>
          </a:p>
          <a:p>
            <a:pPr marL="742950" lvl="1" indent="-285750">
              <a:buFont typeface="Wingdings" panose="05000000000000000000" pitchFamily="2" charset="2"/>
              <a:buChar char="Ø"/>
            </a:pPr>
            <a:r>
              <a:rPr lang="en-US" dirty="0">
                <a:hlinkClick r:id="rId2"/>
              </a:rPr>
              <a:t>LLM - Detect AI Generated Text</a:t>
            </a:r>
            <a:r>
              <a:rPr lang="en-US" dirty="0"/>
              <a:t> : It is a competition dataset comprises about 10,000 essays, some written by students  and some generated by a variety of large language models (LLMs).  But the number of data available to train the model is 1378 , all of which is written by students.</a:t>
            </a:r>
          </a:p>
          <a:p>
            <a:pPr marL="742950" lvl="1" indent="-285750">
              <a:buFont typeface="Wingdings" panose="05000000000000000000" pitchFamily="2" charset="2"/>
              <a:buChar char="Ø"/>
            </a:pPr>
            <a:r>
              <a:rPr lang="en-US" dirty="0">
                <a:hlinkClick r:id="rId3"/>
              </a:rPr>
              <a:t>DAIGT Proper Train Dataset</a:t>
            </a:r>
            <a:r>
              <a:rPr lang="ar-EG" dirty="0"/>
              <a:t> </a:t>
            </a:r>
            <a:r>
              <a:rPr lang="en-US" dirty="0"/>
              <a:t>: We used some of this data files to train the model</a:t>
            </a:r>
          </a:p>
          <a:p>
            <a:pPr marL="742950" lvl="1" indent="-285750">
              <a:buFont typeface="Wingdings" panose="05000000000000000000" pitchFamily="2" charset="2"/>
              <a:buChar char="Ø"/>
            </a:pPr>
            <a:endParaRPr lang="en-US" dirty="0"/>
          </a:p>
        </p:txBody>
      </p:sp>
      <p:pic>
        <p:nvPicPr>
          <p:cNvPr id="9" name="Picture 8">
            <a:extLst>
              <a:ext uri="{FF2B5EF4-FFF2-40B4-BE49-F238E27FC236}">
                <a16:creationId xmlns:a16="http://schemas.microsoft.com/office/drawing/2014/main" id="{8059E859-E9C9-7996-E540-94AF9364B1CE}"/>
              </a:ext>
            </a:extLst>
          </p:cNvPr>
          <p:cNvPicPr>
            <a:picLocks noChangeAspect="1"/>
          </p:cNvPicPr>
          <p:nvPr/>
        </p:nvPicPr>
        <p:blipFill>
          <a:blip r:embed="rId4"/>
          <a:stretch>
            <a:fillRect/>
          </a:stretch>
        </p:blipFill>
        <p:spPr>
          <a:xfrm>
            <a:off x="7879978" y="3624586"/>
            <a:ext cx="3070412" cy="2731764"/>
          </a:xfrm>
          <a:prstGeom prst="rect">
            <a:avLst/>
          </a:prstGeom>
        </p:spPr>
      </p:pic>
      <p:pic>
        <p:nvPicPr>
          <p:cNvPr id="11" name="Picture 10">
            <a:extLst>
              <a:ext uri="{FF2B5EF4-FFF2-40B4-BE49-F238E27FC236}">
                <a16:creationId xmlns:a16="http://schemas.microsoft.com/office/drawing/2014/main" id="{6031BF98-B0F3-5663-A9D6-0D03A23AEFA4}"/>
              </a:ext>
            </a:extLst>
          </p:cNvPr>
          <p:cNvPicPr>
            <a:picLocks noChangeAspect="1"/>
          </p:cNvPicPr>
          <p:nvPr/>
        </p:nvPicPr>
        <p:blipFill>
          <a:blip r:embed="rId5"/>
          <a:stretch>
            <a:fillRect/>
          </a:stretch>
        </p:blipFill>
        <p:spPr>
          <a:xfrm>
            <a:off x="10765378" y="4894421"/>
            <a:ext cx="965181" cy="551532"/>
          </a:xfrm>
          <a:prstGeom prst="rect">
            <a:avLst/>
          </a:prstGeom>
        </p:spPr>
      </p:pic>
      <p:pic>
        <p:nvPicPr>
          <p:cNvPr id="13" name="Picture 12">
            <a:extLst>
              <a:ext uri="{FF2B5EF4-FFF2-40B4-BE49-F238E27FC236}">
                <a16:creationId xmlns:a16="http://schemas.microsoft.com/office/drawing/2014/main" id="{531B196F-5EE1-4D33-FB45-6B50F45E92A6}"/>
              </a:ext>
            </a:extLst>
          </p:cNvPr>
          <p:cNvPicPr>
            <a:picLocks noChangeAspect="1"/>
          </p:cNvPicPr>
          <p:nvPr/>
        </p:nvPicPr>
        <p:blipFill>
          <a:blip r:embed="rId6"/>
          <a:stretch>
            <a:fillRect/>
          </a:stretch>
        </p:blipFill>
        <p:spPr>
          <a:xfrm>
            <a:off x="8991262" y="6265850"/>
            <a:ext cx="847843" cy="181000"/>
          </a:xfrm>
          <a:prstGeom prst="rect">
            <a:avLst/>
          </a:prstGeom>
        </p:spPr>
      </p:pic>
      <p:sp>
        <p:nvSpPr>
          <p:cNvPr id="15" name="TextBox 14">
            <a:extLst>
              <a:ext uri="{FF2B5EF4-FFF2-40B4-BE49-F238E27FC236}">
                <a16:creationId xmlns:a16="http://schemas.microsoft.com/office/drawing/2014/main" id="{3382D485-1BA7-9042-B5DA-A6115D678F56}"/>
              </a:ext>
            </a:extLst>
          </p:cNvPr>
          <p:cNvSpPr txBox="1"/>
          <p:nvPr/>
        </p:nvSpPr>
        <p:spPr>
          <a:xfrm>
            <a:off x="749673" y="4343388"/>
            <a:ext cx="6736315" cy="923330"/>
          </a:xfrm>
          <a:prstGeom prst="rect">
            <a:avLst/>
          </a:prstGeom>
          <a:noFill/>
        </p:spPr>
        <p:txBody>
          <a:bodyPr wrap="square">
            <a:spAutoFit/>
          </a:bodyPr>
          <a:lstStyle/>
          <a:p>
            <a:pPr marL="285750" indent="-285750">
              <a:buFont typeface="Arial" panose="020B0604020202020204" pitchFamily="34" charset="0"/>
              <a:buChar char="•"/>
            </a:pPr>
            <a:r>
              <a:rPr lang="en-US" dirty="0"/>
              <a:t>So we have 19,986 essays, divided into:</a:t>
            </a:r>
            <a:endParaRPr lang="ar-EG" dirty="0"/>
          </a:p>
          <a:p>
            <a:pPr marL="742950" lvl="1" indent="-285750">
              <a:buFont typeface="Wingdings" panose="05000000000000000000" pitchFamily="2" charset="2"/>
              <a:buChar char="Ø"/>
            </a:pPr>
            <a:r>
              <a:rPr lang="en-US" dirty="0"/>
              <a:t>9,993 essays by students .</a:t>
            </a:r>
          </a:p>
          <a:p>
            <a:pPr marL="742950" lvl="1" indent="-285750">
              <a:buFont typeface="Wingdings" panose="05000000000000000000" pitchFamily="2" charset="2"/>
              <a:buChar char="Ø"/>
            </a:pPr>
            <a:r>
              <a:rPr lang="en-US" dirty="0"/>
              <a:t>9,993 essays of Text generated by ChatGPT,</a:t>
            </a:r>
            <a:r>
              <a:rPr lang="en-US" b="0" i="0" dirty="0">
                <a:solidFill>
                  <a:srgbClr val="3C4043"/>
                </a:solidFill>
                <a:effectLst/>
                <a:latin typeface="Inter"/>
              </a:rPr>
              <a:t> </a:t>
            </a:r>
            <a:r>
              <a:rPr lang="en-US" dirty="0"/>
              <a:t>Llama and Falcon.</a:t>
            </a:r>
          </a:p>
        </p:txBody>
      </p:sp>
    </p:spTree>
    <p:extLst>
      <p:ext uri="{BB962C8B-B14F-4D97-AF65-F5344CB8AC3E}">
        <p14:creationId xmlns:p14="http://schemas.microsoft.com/office/powerpoint/2010/main" val="4268925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173E-A461-0E11-212A-51635BD65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B2B45-8339-89A7-C57A-8ABEEBEC9B92}"/>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9AC788E7-D32D-AA46-4E6B-AC9AA61AAA21}"/>
              </a:ext>
            </a:extLst>
          </p:cNvPr>
          <p:cNvSpPr>
            <a:spLocks noGrp="1"/>
          </p:cNvSpPr>
          <p:nvPr>
            <p:ph type="sldNum" sz="quarter" idx="12"/>
          </p:nvPr>
        </p:nvSpPr>
        <p:spPr/>
        <p:txBody>
          <a:bodyPr/>
          <a:lstStyle/>
          <a:p>
            <a:fld id="{D2CEFE0F-5F4F-4325-BFA6-A8B31D740C18}" type="slidenum">
              <a:rPr lang="en-US" smtClean="0"/>
              <a:t>23</a:t>
            </a:fld>
            <a:endParaRPr lang="en-US"/>
          </a:p>
        </p:txBody>
      </p:sp>
      <p:cxnSp>
        <p:nvCxnSpPr>
          <p:cNvPr id="6" name="Straight Connector 5">
            <a:extLst>
              <a:ext uri="{FF2B5EF4-FFF2-40B4-BE49-F238E27FC236}">
                <a16:creationId xmlns:a16="http://schemas.microsoft.com/office/drawing/2014/main" id="{C622AD0D-9DB3-60A7-3F5B-06A2E4171329}"/>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4" name="Picture 3" descr="A graph showing a number of data&#10;&#10;Description automatically generated with medium confidence">
            <a:extLst>
              <a:ext uri="{FF2B5EF4-FFF2-40B4-BE49-F238E27FC236}">
                <a16:creationId xmlns:a16="http://schemas.microsoft.com/office/drawing/2014/main" id="{42154291-BE6E-E633-A934-77A2EEF75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6450"/>
            <a:ext cx="12192000" cy="4585100"/>
          </a:xfrm>
          <a:prstGeom prst="rect">
            <a:avLst/>
          </a:prstGeom>
        </p:spPr>
      </p:pic>
      <p:sp>
        <p:nvSpPr>
          <p:cNvPr id="8" name="TextBox 7">
            <a:extLst>
              <a:ext uri="{FF2B5EF4-FFF2-40B4-BE49-F238E27FC236}">
                <a16:creationId xmlns:a16="http://schemas.microsoft.com/office/drawing/2014/main" id="{BE99E155-652D-B9A9-4B8B-D7276EDB2E89}"/>
              </a:ext>
            </a:extLst>
          </p:cNvPr>
          <p:cNvSpPr txBox="1"/>
          <p:nvPr/>
        </p:nvSpPr>
        <p:spPr>
          <a:xfrm>
            <a:off x="937932" y="5536884"/>
            <a:ext cx="6232710" cy="1200329"/>
          </a:xfrm>
          <a:prstGeom prst="rect">
            <a:avLst/>
          </a:prstGeom>
          <a:noFill/>
        </p:spPr>
        <p:txBody>
          <a:bodyPr wrap="square">
            <a:spAutoFit/>
          </a:bodyPr>
          <a:lstStyle/>
          <a:p>
            <a:r>
              <a:rPr lang="en-US" dirty="0"/>
              <a:t>This is a </a:t>
            </a:r>
            <a:r>
              <a:rPr lang="en-US" b="1" dirty="0"/>
              <a:t>distribution of data</a:t>
            </a:r>
            <a:r>
              <a:rPr lang="en-US" dirty="0"/>
              <a:t> across text length , from plot:</a:t>
            </a:r>
          </a:p>
          <a:p>
            <a:pPr marL="285750" indent="-285750">
              <a:buFont typeface="Wingdings" panose="05000000000000000000" pitchFamily="2" charset="2"/>
              <a:buChar char="Ø"/>
            </a:pPr>
            <a:r>
              <a:rPr lang="en-US" dirty="0"/>
              <a:t>The Maximum length is </a:t>
            </a:r>
            <a:r>
              <a:rPr lang="en-US" sz="1600" b="1" dirty="0"/>
              <a:t>1740</a:t>
            </a:r>
            <a:endParaRPr lang="en-US" b="1" dirty="0"/>
          </a:p>
          <a:p>
            <a:pPr marL="285750" indent="-285750">
              <a:buFont typeface="Wingdings" panose="05000000000000000000" pitchFamily="2" charset="2"/>
              <a:buChar char="Ø"/>
            </a:pPr>
            <a:r>
              <a:rPr lang="en-US" dirty="0"/>
              <a:t>The Minimum  length is </a:t>
            </a:r>
            <a:r>
              <a:rPr lang="en-US" sz="1600" b="1" dirty="0"/>
              <a:t>6</a:t>
            </a:r>
            <a:endParaRPr lang="en-US" b="1" dirty="0"/>
          </a:p>
          <a:p>
            <a:pPr marL="285750" indent="-285750">
              <a:buFont typeface="Wingdings" panose="05000000000000000000" pitchFamily="2" charset="2"/>
              <a:buChar char="Ø"/>
            </a:pPr>
            <a:r>
              <a:rPr lang="en-US" dirty="0"/>
              <a:t>Most of the lengths are between </a:t>
            </a:r>
            <a:r>
              <a:rPr lang="en-US" sz="1600" b="1" dirty="0"/>
              <a:t>427</a:t>
            </a:r>
            <a:r>
              <a:rPr lang="en-US" dirty="0"/>
              <a:t> and </a:t>
            </a:r>
            <a:r>
              <a:rPr lang="en-US" sz="1600" b="1" dirty="0"/>
              <a:t>450</a:t>
            </a:r>
            <a:endParaRPr lang="en-US" b="1" dirty="0"/>
          </a:p>
        </p:txBody>
      </p:sp>
    </p:spTree>
    <p:extLst>
      <p:ext uri="{BB962C8B-B14F-4D97-AF65-F5344CB8AC3E}">
        <p14:creationId xmlns:p14="http://schemas.microsoft.com/office/powerpoint/2010/main" val="183930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D79DF-FCB7-07B0-37F7-B48FCF3C5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5CA5C-4D24-495B-28CC-40C5877459FE}"/>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EF2EC79D-6CDB-AAF5-663D-26809494348C}"/>
              </a:ext>
            </a:extLst>
          </p:cNvPr>
          <p:cNvSpPr>
            <a:spLocks noGrp="1"/>
          </p:cNvSpPr>
          <p:nvPr>
            <p:ph type="sldNum" sz="quarter" idx="12"/>
          </p:nvPr>
        </p:nvSpPr>
        <p:spPr/>
        <p:txBody>
          <a:bodyPr/>
          <a:lstStyle/>
          <a:p>
            <a:fld id="{D2CEFE0F-5F4F-4325-BFA6-A8B31D740C18}" type="slidenum">
              <a:rPr lang="en-US" smtClean="0"/>
              <a:t>24</a:t>
            </a:fld>
            <a:endParaRPr lang="en-US"/>
          </a:p>
        </p:txBody>
      </p:sp>
      <p:cxnSp>
        <p:nvCxnSpPr>
          <p:cNvPr id="6" name="Straight Connector 5">
            <a:extLst>
              <a:ext uri="{FF2B5EF4-FFF2-40B4-BE49-F238E27FC236}">
                <a16:creationId xmlns:a16="http://schemas.microsoft.com/office/drawing/2014/main" id="{6D997AB2-B35C-8469-3D53-1858FB375CFB}"/>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descr="A graph of a bar graph&#10;&#10;Description automatically generated with medium confidence">
            <a:extLst>
              <a:ext uri="{FF2B5EF4-FFF2-40B4-BE49-F238E27FC236}">
                <a16:creationId xmlns:a16="http://schemas.microsoft.com/office/drawing/2014/main" id="{9B77E948-2687-3EF0-ACC5-2F7F33947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406"/>
            <a:ext cx="12192000" cy="4585100"/>
          </a:xfrm>
          <a:prstGeom prst="rect">
            <a:avLst/>
          </a:prstGeom>
        </p:spPr>
      </p:pic>
    </p:spTree>
    <p:extLst>
      <p:ext uri="{BB962C8B-B14F-4D97-AF65-F5344CB8AC3E}">
        <p14:creationId xmlns:p14="http://schemas.microsoft.com/office/powerpoint/2010/main" val="1810902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EFE0A-7CED-5113-0FF6-5EBD7009F0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491F6A-397A-2E66-8907-062E3F14F0C1}"/>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2CF01629-83E9-A12B-88E2-CDBC79E3B533}"/>
              </a:ext>
            </a:extLst>
          </p:cNvPr>
          <p:cNvSpPr>
            <a:spLocks noGrp="1"/>
          </p:cNvSpPr>
          <p:nvPr>
            <p:ph type="sldNum" sz="quarter" idx="12"/>
          </p:nvPr>
        </p:nvSpPr>
        <p:spPr/>
        <p:txBody>
          <a:bodyPr/>
          <a:lstStyle/>
          <a:p>
            <a:fld id="{D2CEFE0F-5F4F-4325-BFA6-A8B31D740C18}" type="slidenum">
              <a:rPr lang="en-US" smtClean="0"/>
              <a:t>25</a:t>
            </a:fld>
            <a:endParaRPr lang="en-US"/>
          </a:p>
        </p:txBody>
      </p:sp>
      <p:cxnSp>
        <p:nvCxnSpPr>
          <p:cNvPr id="6" name="Straight Connector 5">
            <a:extLst>
              <a:ext uri="{FF2B5EF4-FFF2-40B4-BE49-F238E27FC236}">
                <a16:creationId xmlns:a16="http://schemas.microsoft.com/office/drawing/2014/main" id="{3FD566CC-1D80-CD41-5136-DEC297E9B965}"/>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pic>
        <p:nvPicPr>
          <p:cNvPr id="7" name="Picture 6" descr="A graph with a red and blue bar&#10;&#10;Description automatically generated">
            <a:extLst>
              <a:ext uri="{FF2B5EF4-FFF2-40B4-BE49-F238E27FC236}">
                <a16:creationId xmlns:a16="http://schemas.microsoft.com/office/drawing/2014/main" id="{F2F3E2EB-300C-A4DF-BB36-A4E5325A0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8406"/>
            <a:ext cx="12192000" cy="4585100"/>
          </a:xfrm>
          <a:prstGeom prst="rect">
            <a:avLst/>
          </a:prstGeom>
        </p:spPr>
      </p:pic>
    </p:spTree>
    <p:extLst>
      <p:ext uri="{BB962C8B-B14F-4D97-AF65-F5344CB8AC3E}">
        <p14:creationId xmlns:p14="http://schemas.microsoft.com/office/powerpoint/2010/main" val="421901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CA39B-81F4-34EA-45AD-2D309CB10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0214E-8F5F-9146-E356-B8C5B9406A75}"/>
              </a:ext>
            </a:extLst>
          </p:cNvPr>
          <p:cNvSpPr>
            <a:spLocks noGrp="1"/>
          </p:cNvSpPr>
          <p:nvPr>
            <p:ph type="title"/>
          </p:nvPr>
        </p:nvSpPr>
        <p:spPr>
          <a:xfrm>
            <a:off x="0" y="0"/>
            <a:ext cx="10515600" cy="1325563"/>
          </a:xfrm>
        </p:spPr>
        <p:txBody>
          <a:bodyPr/>
          <a:lstStyle/>
          <a:p>
            <a:r>
              <a:rPr lang="en-US" dirty="0"/>
              <a:t>Text Detection </a:t>
            </a:r>
            <a:r>
              <a:rPr lang="en-US" b="1" dirty="0"/>
              <a:t>Prototype</a:t>
            </a:r>
            <a:r>
              <a:rPr lang="en-US" dirty="0"/>
              <a:t> Model</a:t>
            </a:r>
            <a:r>
              <a:rPr lang="en-US" sz="2800" dirty="0"/>
              <a:t>(</a:t>
            </a:r>
            <a:r>
              <a:rPr lang="en-US" sz="2800" dirty="0" err="1"/>
              <a:t>cont</a:t>
            </a:r>
            <a:r>
              <a:rPr lang="en-US" sz="2800" dirty="0"/>
              <a:t>…)</a:t>
            </a:r>
            <a:endParaRPr lang="en-US" dirty="0"/>
          </a:p>
        </p:txBody>
      </p:sp>
      <p:sp>
        <p:nvSpPr>
          <p:cNvPr id="3" name="Slide Number Placeholder 2">
            <a:extLst>
              <a:ext uri="{FF2B5EF4-FFF2-40B4-BE49-F238E27FC236}">
                <a16:creationId xmlns:a16="http://schemas.microsoft.com/office/drawing/2014/main" id="{5C7453B2-FD59-1369-DC39-2050044456BD}"/>
              </a:ext>
            </a:extLst>
          </p:cNvPr>
          <p:cNvSpPr>
            <a:spLocks noGrp="1"/>
          </p:cNvSpPr>
          <p:nvPr>
            <p:ph type="sldNum" sz="quarter" idx="12"/>
          </p:nvPr>
        </p:nvSpPr>
        <p:spPr/>
        <p:txBody>
          <a:bodyPr/>
          <a:lstStyle/>
          <a:p>
            <a:fld id="{D2CEFE0F-5F4F-4325-BFA6-A8B31D740C18}" type="slidenum">
              <a:rPr lang="en-US" smtClean="0"/>
              <a:t>26</a:t>
            </a:fld>
            <a:endParaRPr lang="en-US"/>
          </a:p>
        </p:txBody>
      </p:sp>
      <p:cxnSp>
        <p:nvCxnSpPr>
          <p:cNvPr id="6" name="Straight Connector 5">
            <a:extLst>
              <a:ext uri="{FF2B5EF4-FFF2-40B4-BE49-F238E27FC236}">
                <a16:creationId xmlns:a16="http://schemas.microsoft.com/office/drawing/2014/main" id="{F5EE72C5-90EA-837C-6281-40623CDDC384}"/>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67BCA041-EBBA-A070-3BFD-E72E7791050F}"/>
              </a:ext>
            </a:extLst>
          </p:cNvPr>
          <p:cNvSpPr txBox="1"/>
          <p:nvPr/>
        </p:nvSpPr>
        <p:spPr>
          <a:xfrm>
            <a:off x="386604" y="1325563"/>
            <a:ext cx="6232710" cy="369332"/>
          </a:xfrm>
          <a:prstGeom prst="rect">
            <a:avLst/>
          </a:prstGeom>
          <a:noFill/>
        </p:spPr>
        <p:txBody>
          <a:bodyPr wrap="square">
            <a:spAutoFit/>
          </a:bodyPr>
          <a:lstStyle/>
          <a:p>
            <a:r>
              <a:rPr lang="en-US" b="1" dirty="0"/>
              <a:t>Result of model : </a:t>
            </a:r>
          </a:p>
        </p:txBody>
      </p:sp>
      <p:pic>
        <p:nvPicPr>
          <p:cNvPr id="7" name="Picture 6">
            <a:extLst>
              <a:ext uri="{FF2B5EF4-FFF2-40B4-BE49-F238E27FC236}">
                <a16:creationId xmlns:a16="http://schemas.microsoft.com/office/drawing/2014/main" id="{FAC5F062-1D1C-A455-FF9C-EC258BA53548}"/>
              </a:ext>
            </a:extLst>
          </p:cNvPr>
          <p:cNvPicPr>
            <a:picLocks noChangeAspect="1"/>
          </p:cNvPicPr>
          <p:nvPr/>
        </p:nvPicPr>
        <p:blipFill>
          <a:blip r:embed="rId2"/>
          <a:stretch>
            <a:fillRect/>
          </a:stretch>
        </p:blipFill>
        <p:spPr>
          <a:xfrm>
            <a:off x="0" y="2871553"/>
            <a:ext cx="6248691" cy="2285657"/>
          </a:xfrm>
          <a:prstGeom prst="rect">
            <a:avLst/>
          </a:prstGeom>
        </p:spPr>
      </p:pic>
      <p:pic>
        <p:nvPicPr>
          <p:cNvPr id="8" name="Picture 7">
            <a:extLst>
              <a:ext uri="{FF2B5EF4-FFF2-40B4-BE49-F238E27FC236}">
                <a16:creationId xmlns:a16="http://schemas.microsoft.com/office/drawing/2014/main" id="{99EDBDA4-CC8C-9737-8204-79CDED33CAFD}"/>
              </a:ext>
            </a:extLst>
          </p:cNvPr>
          <p:cNvPicPr>
            <a:picLocks noChangeAspect="1"/>
          </p:cNvPicPr>
          <p:nvPr/>
        </p:nvPicPr>
        <p:blipFill>
          <a:blip r:embed="rId3"/>
          <a:stretch>
            <a:fillRect/>
          </a:stretch>
        </p:blipFill>
        <p:spPr>
          <a:xfrm>
            <a:off x="6619314" y="1672414"/>
            <a:ext cx="5500694" cy="4176929"/>
          </a:xfrm>
          <a:prstGeom prst="rect">
            <a:avLst/>
          </a:prstGeom>
        </p:spPr>
      </p:pic>
    </p:spTree>
    <p:extLst>
      <p:ext uri="{BB962C8B-B14F-4D97-AF65-F5344CB8AC3E}">
        <p14:creationId xmlns:p14="http://schemas.microsoft.com/office/powerpoint/2010/main" val="2047484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4C21C6-B173-B8A6-1BE7-A68FDC96202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08CEFB-1340-7810-C4E4-80A19F19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B2174C95-2EA4-000D-E885-4CFCE5546F2B}"/>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4FCAE481-2E10-7CD0-4D2B-EF09B192B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456073-312F-DFEF-DC8B-86392A62BB39}"/>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Models of Detection </a:t>
            </a:r>
            <a:endParaRPr lang="en-US" sz="5200" dirty="0">
              <a:solidFill>
                <a:schemeClr val="bg1"/>
              </a:solidFill>
            </a:endParaRPr>
          </a:p>
        </p:txBody>
      </p:sp>
      <p:sp>
        <p:nvSpPr>
          <p:cNvPr id="3" name="Text Placeholder 2">
            <a:extLst>
              <a:ext uri="{FF2B5EF4-FFF2-40B4-BE49-F238E27FC236}">
                <a16:creationId xmlns:a16="http://schemas.microsoft.com/office/drawing/2014/main" id="{F4E99558-31BC-C1E1-553A-146CB2819E39}"/>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lumMod val="50000"/>
                  </a:schemeClr>
                </a:solidFill>
              </a:rPr>
              <a:t>Text detector .</a:t>
            </a:r>
          </a:p>
          <a:p>
            <a:pPr marL="800100" lvl="1" indent="-342900">
              <a:buFont typeface="Arial" panose="020B0604020202020204" pitchFamily="34" charset="0"/>
              <a:buChar char="•"/>
            </a:pPr>
            <a:r>
              <a:rPr lang="en-US" dirty="0">
                <a:solidFill>
                  <a:schemeClr val="bg1"/>
                </a:solidFill>
                <a:effectLst>
                  <a:outerShdw blurRad="38100" dist="38100" dir="2700000" algn="tl">
                    <a:srgbClr val="000000">
                      <a:alpha val="43137"/>
                    </a:srgbClr>
                  </a:outerShdw>
                </a:effectLst>
              </a:rPr>
              <a:t>Image generated detector </a:t>
            </a:r>
            <a:r>
              <a:rPr lang="en-US" dirty="0">
                <a:solidFill>
                  <a:schemeClr val="bg1"/>
                </a:solidFill>
              </a:rPr>
              <a:t>.</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BE9C55C4-E152-316F-6AC3-96CA426AC7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27</a:t>
            </a:fld>
            <a:endParaRPr lang="en-US">
              <a:solidFill>
                <a:srgbClr val="FFFFFF"/>
              </a:solidFill>
              <a:latin typeface="Calibri" panose="020F0502020204030204"/>
            </a:endParaRPr>
          </a:p>
        </p:txBody>
      </p:sp>
      <p:cxnSp>
        <p:nvCxnSpPr>
          <p:cNvPr id="5" name="Straight Connector 4">
            <a:extLst>
              <a:ext uri="{FF2B5EF4-FFF2-40B4-BE49-F238E27FC236}">
                <a16:creationId xmlns:a16="http://schemas.microsoft.com/office/drawing/2014/main" id="{D220A4A5-D4D1-3794-959B-AA02FAA3BABF}"/>
              </a:ext>
            </a:extLst>
          </p:cNvPr>
          <p:cNvCxnSpPr>
            <a:cxnSpLocks/>
          </p:cNvCxnSpPr>
          <p:nvPr/>
        </p:nvCxnSpPr>
        <p:spPr>
          <a:xfrm>
            <a:off x="278287" y="4366777"/>
            <a:ext cx="2918012" cy="13739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992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10"/>
                                  </p:stCondLst>
                                  <p:childTnLst>
                                    <p:animScale>
                                      <p:cBhvr>
                                        <p:cTn id="6" dur="500" fill="hold"/>
                                        <p:tgtEl>
                                          <p:spTgt spid="3">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4CC68-F0B1-68C1-7DA0-4041F7B54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A1AD9-2A4B-8D6A-326F-2B2B954F7088}"/>
              </a:ext>
            </a:extLst>
          </p:cNvPr>
          <p:cNvSpPr>
            <a:spLocks noGrp="1"/>
          </p:cNvSpPr>
          <p:nvPr>
            <p:ph type="title"/>
          </p:nvPr>
        </p:nvSpPr>
        <p:spPr>
          <a:xfrm>
            <a:off x="0" y="0"/>
            <a:ext cx="10515600" cy="1325563"/>
          </a:xfrm>
        </p:spPr>
        <p:txBody>
          <a:bodyPr/>
          <a:lstStyle/>
          <a:p>
            <a:r>
              <a:rPr lang="en-US" dirty="0"/>
              <a:t>Image generated detector .</a:t>
            </a:r>
          </a:p>
        </p:txBody>
      </p:sp>
      <p:sp>
        <p:nvSpPr>
          <p:cNvPr id="3" name="Slide Number Placeholder 2">
            <a:extLst>
              <a:ext uri="{FF2B5EF4-FFF2-40B4-BE49-F238E27FC236}">
                <a16:creationId xmlns:a16="http://schemas.microsoft.com/office/drawing/2014/main" id="{80498CB2-0166-FF1C-C070-0D4426B02972}"/>
              </a:ext>
            </a:extLst>
          </p:cNvPr>
          <p:cNvSpPr>
            <a:spLocks noGrp="1"/>
          </p:cNvSpPr>
          <p:nvPr>
            <p:ph type="sldNum" sz="quarter" idx="12"/>
          </p:nvPr>
        </p:nvSpPr>
        <p:spPr/>
        <p:txBody>
          <a:bodyPr/>
          <a:lstStyle/>
          <a:p>
            <a:fld id="{D2CEFE0F-5F4F-4325-BFA6-A8B31D740C18}" type="slidenum">
              <a:rPr lang="en-US" smtClean="0"/>
              <a:t>28</a:t>
            </a:fld>
            <a:endParaRPr lang="en-US"/>
          </a:p>
        </p:txBody>
      </p:sp>
      <p:cxnSp>
        <p:nvCxnSpPr>
          <p:cNvPr id="6" name="Straight Connector 5">
            <a:extLst>
              <a:ext uri="{FF2B5EF4-FFF2-40B4-BE49-F238E27FC236}">
                <a16:creationId xmlns:a16="http://schemas.microsoft.com/office/drawing/2014/main" id="{DB35D321-4864-7C7C-BED4-EC64967EFE78}"/>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48373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A39688-17A8-7FED-0CC9-11CDF65E8701}"/>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C3B1C6-6188-F999-B2C6-29872DC75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air of hands touching each other&#10;&#10;Description automatically generated">
            <a:extLst>
              <a:ext uri="{FF2B5EF4-FFF2-40B4-BE49-F238E27FC236}">
                <a16:creationId xmlns:a16="http://schemas.microsoft.com/office/drawing/2014/main" id="{0AD89195-4ACA-7AA3-633D-AEF3405A3083}"/>
              </a:ext>
            </a:extLst>
          </p:cNvPr>
          <p:cNvPicPr>
            <a:picLocks noChangeAspect="1"/>
          </p:cNvPicPr>
          <p:nvPr/>
        </p:nvPicPr>
        <p:blipFill rotWithShape="1">
          <a:blip r:embed="rId2">
            <a:extLst>
              <a:ext uri="{28A0092B-C50C-407E-A947-70E740481C1C}">
                <a14:useLocalDpi xmlns:a14="http://schemas.microsoft.com/office/drawing/2010/main" val="0"/>
              </a:ext>
            </a:extLst>
          </a:blip>
          <a:srcRect l="3456" r="15823" b="1"/>
          <a:stretch/>
        </p:blipFill>
        <p:spPr>
          <a:xfrm>
            <a:off x="2522358" y="10"/>
            <a:ext cx="9669642" cy="6857990"/>
          </a:xfrm>
          <a:prstGeom prst="rect">
            <a:avLst/>
          </a:prstGeom>
        </p:spPr>
      </p:pic>
      <p:sp>
        <p:nvSpPr>
          <p:cNvPr id="16" name="Rectangle 15">
            <a:extLst>
              <a:ext uri="{FF2B5EF4-FFF2-40B4-BE49-F238E27FC236}">
                <a16:creationId xmlns:a16="http://schemas.microsoft.com/office/drawing/2014/main" id="{7A880A05-A9B3-1503-C9E8-5947A78D9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F5F366-A344-C9BC-5E77-B901E986E055}"/>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Models of Detection </a:t>
            </a:r>
            <a:endParaRPr lang="en-US" sz="5200" dirty="0">
              <a:solidFill>
                <a:schemeClr val="bg1"/>
              </a:solidFill>
            </a:endParaRPr>
          </a:p>
        </p:txBody>
      </p:sp>
      <p:sp>
        <p:nvSpPr>
          <p:cNvPr id="3" name="Text Placeholder 2">
            <a:extLst>
              <a:ext uri="{FF2B5EF4-FFF2-40B4-BE49-F238E27FC236}">
                <a16:creationId xmlns:a16="http://schemas.microsoft.com/office/drawing/2014/main" id="{4241FC98-FDF9-A796-97B3-3FE31DD75591}"/>
              </a:ext>
            </a:extLst>
          </p:cNvPr>
          <p:cNvSpPr>
            <a:spLocks noGrp="1"/>
          </p:cNvSpPr>
          <p:nvPr>
            <p:ph type="body" idx="1"/>
          </p:nvPr>
        </p:nvSpPr>
        <p:spPr>
          <a:xfrm>
            <a:off x="952229" y="4435475"/>
            <a:ext cx="3973384" cy="1679079"/>
          </a:xfrm>
          <a:noFill/>
        </p:spPr>
        <p:txBody>
          <a:bodyPr vert="horz" lIns="91440" tIns="45720" rIns="91440" bIns="45720" rtlCol="0">
            <a:normAutofit/>
          </a:bodyPr>
          <a:lstStyle/>
          <a:p>
            <a:pPr marL="800100" lvl="1" indent="-342900">
              <a:buFont typeface="Arial" panose="020B0604020202020204" pitchFamily="34" charset="0"/>
              <a:buChar char="•"/>
            </a:pPr>
            <a:r>
              <a:rPr lang="en-US" dirty="0">
                <a:solidFill>
                  <a:schemeClr val="bg1">
                    <a:lumMod val="50000"/>
                  </a:schemeClr>
                </a:solidFill>
              </a:rPr>
              <a:t>Text detector .</a:t>
            </a:r>
          </a:p>
          <a:p>
            <a:pPr marL="800100" lvl="1" indent="-342900">
              <a:buFont typeface="Arial" panose="020B0604020202020204" pitchFamily="34" charset="0"/>
              <a:buChar char="•"/>
            </a:pPr>
            <a:r>
              <a:rPr lang="en-US" dirty="0">
                <a:solidFill>
                  <a:schemeClr val="bg1">
                    <a:lumMod val="50000"/>
                  </a:schemeClr>
                </a:solidFill>
              </a:rPr>
              <a:t>Image generated detector .</a:t>
            </a:r>
          </a:p>
          <a:p>
            <a:pPr marL="800100" lvl="1" indent="-342900">
              <a:buFont typeface="Arial" panose="020B0604020202020204" pitchFamily="34" charset="0"/>
              <a:buChar char="•"/>
            </a:pPr>
            <a:r>
              <a:rPr lang="en-US" dirty="0">
                <a:solidFill>
                  <a:schemeClr val="bg1"/>
                </a:solidFill>
              </a:rPr>
              <a:t>Deepfake detector.</a:t>
            </a:r>
          </a:p>
        </p:txBody>
      </p:sp>
      <p:sp>
        <p:nvSpPr>
          <p:cNvPr id="4" name="Slide Number Placeholder 3">
            <a:extLst>
              <a:ext uri="{FF2B5EF4-FFF2-40B4-BE49-F238E27FC236}">
                <a16:creationId xmlns:a16="http://schemas.microsoft.com/office/drawing/2014/main" id="{8EFE9159-4231-CAC7-5137-D3A7B5852F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29</a:t>
            </a:fld>
            <a:endParaRPr lang="en-US">
              <a:solidFill>
                <a:srgbClr val="FFFFFF"/>
              </a:solidFill>
              <a:latin typeface="Calibri" panose="020F0502020204030204"/>
            </a:endParaRPr>
          </a:p>
        </p:txBody>
      </p:sp>
      <p:cxnSp>
        <p:nvCxnSpPr>
          <p:cNvPr id="5" name="Straight Connector 4">
            <a:extLst>
              <a:ext uri="{FF2B5EF4-FFF2-40B4-BE49-F238E27FC236}">
                <a16:creationId xmlns:a16="http://schemas.microsoft.com/office/drawing/2014/main" id="{CC6CE16C-7526-FAA8-19B6-CF6947DCECED}"/>
              </a:ext>
            </a:extLst>
          </p:cNvPr>
          <p:cNvCxnSpPr>
            <a:cxnSpLocks/>
          </p:cNvCxnSpPr>
          <p:nvPr/>
        </p:nvCxnSpPr>
        <p:spPr>
          <a:xfrm>
            <a:off x="278287" y="4366777"/>
            <a:ext cx="2918012" cy="137395"/>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1919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xEl>
                                              <p:pRg st="2" end="2"/>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robots fighting each other&#10;&#10;Description automatically generated">
            <a:extLst>
              <a:ext uri="{FF2B5EF4-FFF2-40B4-BE49-F238E27FC236}">
                <a16:creationId xmlns:a16="http://schemas.microsoft.com/office/drawing/2014/main" id="{1AEACF71-AB99-9F05-99CA-EE8F3A8921D8}"/>
              </a:ext>
            </a:extLst>
          </p:cNvPr>
          <p:cNvPicPr>
            <a:picLocks noChangeAspect="1"/>
          </p:cNvPicPr>
          <p:nvPr/>
        </p:nvPicPr>
        <p:blipFill rotWithShape="1">
          <a:blip r:embed="rId2">
            <a:alphaModFix amt="10000"/>
            <a:extLst>
              <a:ext uri="{BEBA8EAE-BF5A-486C-A8C5-ECC9F3942E4B}">
                <a14:imgProps xmlns:a14="http://schemas.microsoft.com/office/drawing/2010/main">
                  <a14:imgLayer r:embed="rId3">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t="7773" b="7773"/>
          <a:stretch/>
        </p:blipFill>
        <p:spPr>
          <a:xfrm>
            <a:off x="0" y="13447"/>
            <a:ext cx="12188951" cy="6858000"/>
          </a:xfrm>
          <a:prstGeom prst="rect">
            <a:avLst/>
          </a:prstGeom>
        </p:spPr>
      </p:pic>
      <p:sp>
        <p:nvSpPr>
          <p:cNvPr id="2" name="Title 1">
            <a:extLst>
              <a:ext uri="{FF2B5EF4-FFF2-40B4-BE49-F238E27FC236}">
                <a16:creationId xmlns:a16="http://schemas.microsoft.com/office/drawing/2014/main" id="{A39C85E1-85CD-EE90-CA9D-6DDBBF95734D}"/>
              </a:ext>
            </a:extLst>
          </p:cNvPr>
          <p:cNvSpPr>
            <a:spLocks noGrp="1"/>
          </p:cNvSpPr>
          <p:nvPr>
            <p:ph type="title"/>
          </p:nvPr>
        </p:nvSpPr>
        <p:spPr>
          <a:xfrm>
            <a:off x="838200" y="525195"/>
            <a:ext cx="10165218" cy="2806506"/>
          </a:xfrm>
        </p:spPr>
        <p:txBody>
          <a:bodyPr vert="horz" lIns="91440" tIns="45720" rIns="91440" bIns="45720" rtlCol="0" anchor="b">
            <a:normAutofit/>
          </a:bodyPr>
          <a:lstStyle/>
          <a:p>
            <a:r>
              <a:rPr lang="en-US" sz="4000" dirty="0">
                <a:solidFill>
                  <a:srgbClr val="FFFFFF"/>
                </a:solidFill>
                <a:latin typeface="Verdana" panose="020B0604030504040204" pitchFamily="34" charset="0"/>
                <a:ea typeface="Verdana" panose="020B0604030504040204" pitchFamily="34" charset="0"/>
              </a:rPr>
              <a:t>Agenda</a:t>
            </a:r>
          </a:p>
        </p:txBody>
      </p:sp>
      <p:sp>
        <p:nvSpPr>
          <p:cNvPr id="3" name="TextBox 2">
            <a:extLst>
              <a:ext uri="{FF2B5EF4-FFF2-40B4-BE49-F238E27FC236}">
                <a16:creationId xmlns:a16="http://schemas.microsoft.com/office/drawing/2014/main" id="{50369EC7-50D5-FC1B-44F4-2F96677F5206}"/>
              </a:ext>
            </a:extLst>
          </p:cNvPr>
          <p:cNvSpPr txBox="1"/>
          <p:nvPr/>
        </p:nvSpPr>
        <p:spPr>
          <a:xfrm>
            <a:off x="838200" y="3526300"/>
            <a:ext cx="10165218" cy="258845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solidFill>
                <a:srgbClr val="FFFFFF"/>
              </a:solidFill>
            </a:endParaRPr>
          </a:p>
          <a:p>
            <a:pPr marL="285750" indent="-228600">
              <a:lnSpc>
                <a:spcPct val="90000"/>
              </a:lnSpc>
              <a:spcAft>
                <a:spcPts val="600"/>
              </a:spcAft>
              <a:buFont typeface="Arial" panose="020B0604020202020204" pitchFamily="34" charset="0"/>
              <a:buChar char="•"/>
            </a:pPr>
            <a:r>
              <a:rPr lang="en-US" sz="2000" dirty="0">
                <a:solidFill>
                  <a:srgbClr val="FFFFFF"/>
                </a:solidFill>
              </a:rPr>
              <a:t>Problem Definition.</a:t>
            </a:r>
          </a:p>
          <a:p>
            <a:pPr marL="285750" indent="-228600">
              <a:lnSpc>
                <a:spcPct val="90000"/>
              </a:lnSpc>
              <a:spcAft>
                <a:spcPts val="600"/>
              </a:spcAft>
              <a:buFont typeface="Arial" panose="020B0604020202020204" pitchFamily="34" charset="0"/>
              <a:buChar char="•"/>
            </a:pPr>
            <a:r>
              <a:rPr lang="en-US" sz="2000" dirty="0">
                <a:solidFill>
                  <a:srgbClr val="FFFFFF"/>
                </a:solidFill>
              </a:rPr>
              <a:t>Problem Solution .</a:t>
            </a:r>
          </a:p>
          <a:p>
            <a:pPr marL="285750" indent="-228600">
              <a:lnSpc>
                <a:spcPct val="90000"/>
              </a:lnSpc>
              <a:spcAft>
                <a:spcPts val="600"/>
              </a:spcAft>
              <a:buFont typeface="Arial" panose="020B0604020202020204" pitchFamily="34" charset="0"/>
              <a:buChar char="•"/>
            </a:pPr>
            <a:r>
              <a:rPr lang="en-US" sz="2000" dirty="0">
                <a:solidFill>
                  <a:srgbClr val="FFFFFF"/>
                </a:solidFill>
              </a:rPr>
              <a:t>Project Design.</a:t>
            </a:r>
          </a:p>
          <a:p>
            <a:pPr marL="285750" indent="-228600">
              <a:lnSpc>
                <a:spcPct val="90000"/>
              </a:lnSpc>
              <a:spcAft>
                <a:spcPts val="600"/>
              </a:spcAft>
              <a:buFont typeface="Arial" panose="020B0604020202020204" pitchFamily="34" charset="0"/>
              <a:buChar char="•"/>
            </a:pPr>
            <a:r>
              <a:rPr lang="en-US" sz="2000" dirty="0">
                <a:solidFill>
                  <a:srgbClr val="FFFFFF"/>
                </a:solidFill>
              </a:rPr>
              <a:t>Models .</a:t>
            </a:r>
          </a:p>
          <a:p>
            <a:pPr marL="285750" indent="-228600">
              <a:lnSpc>
                <a:spcPct val="90000"/>
              </a:lnSpc>
              <a:spcAft>
                <a:spcPts val="600"/>
              </a:spcAft>
              <a:buFont typeface="Arial" panose="020B0604020202020204" pitchFamily="34" charset="0"/>
              <a:buChar char="•"/>
            </a:pPr>
            <a:r>
              <a:rPr lang="en-US" sz="2000" dirty="0">
                <a:solidFill>
                  <a:srgbClr val="FFFFFF"/>
                </a:solidFill>
              </a:rPr>
              <a:t>UI Design.</a:t>
            </a:r>
          </a:p>
          <a:p>
            <a:pPr marL="285750" indent="-228600">
              <a:lnSpc>
                <a:spcPct val="90000"/>
              </a:lnSpc>
              <a:spcAft>
                <a:spcPts val="600"/>
              </a:spcAft>
              <a:buFont typeface="Arial" panose="020B0604020202020204" pitchFamily="34" charset="0"/>
              <a:buChar char="•"/>
            </a:pPr>
            <a:r>
              <a:rPr lang="en-US" sz="2000" dirty="0">
                <a:solidFill>
                  <a:srgbClr val="FFFFFF"/>
                </a:solidFill>
              </a:rPr>
              <a:t>Tools.</a:t>
            </a:r>
          </a:p>
          <a:p>
            <a:pPr indent="-228600">
              <a:lnSpc>
                <a:spcPct val="90000"/>
              </a:lnSpc>
              <a:spcAft>
                <a:spcPts val="600"/>
              </a:spcAft>
              <a:buFont typeface="Arial" panose="020B0604020202020204" pitchFamily="34" charset="0"/>
              <a:buChar char="•"/>
            </a:pPr>
            <a:endParaRPr lang="en-US" sz="2000" dirty="0">
              <a:solidFill>
                <a:srgbClr val="FFFFFF"/>
              </a:solidFill>
            </a:endParaRPr>
          </a:p>
          <a:p>
            <a:pPr indent="-228600">
              <a:lnSpc>
                <a:spcPct val="90000"/>
              </a:lnSpc>
              <a:spcAft>
                <a:spcPts val="600"/>
              </a:spcAft>
              <a:buFont typeface="Arial" panose="020B0604020202020204" pitchFamily="34" charset="0"/>
              <a:buChar char="•"/>
            </a:pPr>
            <a:endParaRPr lang="en-US" sz="2000" dirty="0">
              <a:solidFill>
                <a:srgbClr val="FFFFFF"/>
              </a:solidFill>
            </a:endParaRPr>
          </a:p>
        </p:txBody>
      </p:sp>
      <p:sp>
        <p:nvSpPr>
          <p:cNvPr id="9" name="Slide Number Placeholder 8">
            <a:extLst>
              <a:ext uri="{FF2B5EF4-FFF2-40B4-BE49-F238E27FC236}">
                <a16:creationId xmlns:a16="http://schemas.microsoft.com/office/drawing/2014/main" id="{73502B17-E2AE-AE10-FF77-CB3AB1AB402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spTree>
    <p:extLst>
      <p:ext uri="{BB962C8B-B14F-4D97-AF65-F5344CB8AC3E}">
        <p14:creationId xmlns:p14="http://schemas.microsoft.com/office/powerpoint/2010/main" val="103328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5D3C9-434A-14DC-2F6D-0DDC33C9D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62DD42-07B1-4045-F4C7-2CC7897F28B2}"/>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7998DB81-C1EB-6272-7D50-DA38A390905A}"/>
              </a:ext>
            </a:extLst>
          </p:cNvPr>
          <p:cNvSpPr>
            <a:spLocks noGrp="1"/>
          </p:cNvSpPr>
          <p:nvPr>
            <p:ph type="sldNum" sz="quarter" idx="12"/>
          </p:nvPr>
        </p:nvSpPr>
        <p:spPr/>
        <p:txBody>
          <a:bodyPr/>
          <a:lstStyle/>
          <a:p>
            <a:fld id="{D2CEFE0F-5F4F-4325-BFA6-A8B31D740C18}" type="slidenum">
              <a:rPr lang="en-US" smtClean="0"/>
              <a:t>30</a:t>
            </a:fld>
            <a:endParaRPr lang="en-US"/>
          </a:p>
        </p:txBody>
      </p:sp>
      <p:cxnSp>
        <p:nvCxnSpPr>
          <p:cNvPr id="6" name="Straight Connector 5">
            <a:extLst>
              <a:ext uri="{FF2B5EF4-FFF2-40B4-BE49-F238E27FC236}">
                <a16:creationId xmlns:a16="http://schemas.microsoft.com/office/drawing/2014/main" id="{4DF9F438-9104-DF17-C3FB-EBE938237BAD}"/>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77631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71DB-C9C7-CF13-FAC6-909A6031C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C19E5-3862-4990-DD95-C60B75BF935E}"/>
              </a:ext>
            </a:extLst>
          </p:cNvPr>
          <p:cNvSpPr>
            <a:spLocks noGrp="1"/>
          </p:cNvSpPr>
          <p:nvPr>
            <p:ph type="title"/>
          </p:nvPr>
        </p:nvSpPr>
        <p:spPr>
          <a:xfrm>
            <a:off x="0" y="0"/>
            <a:ext cx="10515600" cy="1325563"/>
          </a:xfrm>
        </p:spPr>
        <p:txBody>
          <a:bodyPr/>
          <a:lstStyle/>
          <a:p>
            <a:r>
              <a:rPr lang="en-US" dirty="0"/>
              <a:t>Deepfake detector</a:t>
            </a:r>
          </a:p>
        </p:txBody>
      </p:sp>
      <p:sp>
        <p:nvSpPr>
          <p:cNvPr id="3" name="Slide Number Placeholder 2">
            <a:extLst>
              <a:ext uri="{FF2B5EF4-FFF2-40B4-BE49-F238E27FC236}">
                <a16:creationId xmlns:a16="http://schemas.microsoft.com/office/drawing/2014/main" id="{21D8C3C3-1630-1BC8-C61E-5B52D305A2A8}"/>
              </a:ext>
            </a:extLst>
          </p:cNvPr>
          <p:cNvSpPr>
            <a:spLocks noGrp="1"/>
          </p:cNvSpPr>
          <p:nvPr>
            <p:ph type="sldNum" sz="quarter" idx="12"/>
          </p:nvPr>
        </p:nvSpPr>
        <p:spPr/>
        <p:txBody>
          <a:bodyPr/>
          <a:lstStyle/>
          <a:p>
            <a:fld id="{D2CEFE0F-5F4F-4325-BFA6-A8B31D740C18}" type="slidenum">
              <a:rPr lang="en-US" smtClean="0"/>
              <a:t>31</a:t>
            </a:fld>
            <a:endParaRPr lang="en-US"/>
          </a:p>
        </p:txBody>
      </p:sp>
      <p:cxnSp>
        <p:nvCxnSpPr>
          <p:cNvPr id="6" name="Straight Connector 5">
            <a:extLst>
              <a:ext uri="{FF2B5EF4-FFF2-40B4-BE49-F238E27FC236}">
                <a16:creationId xmlns:a16="http://schemas.microsoft.com/office/drawing/2014/main" id="{FC0D2F97-3C4D-2205-9480-4DF6D61C799D}"/>
              </a:ext>
            </a:extLst>
          </p:cNvPr>
          <p:cNvCxnSpPr>
            <a:cxnSpLocks/>
          </p:cNvCxnSpPr>
          <p:nvPr/>
        </p:nvCxnSpPr>
        <p:spPr>
          <a:xfrm>
            <a:off x="0" y="978711"/>
            <a:ext cx="12192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0317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03CEAC-FE8E-482A-55E3-4DCC57FDEB8E}"/>
              </a:ext>
            </a:extLst>
          </p:cNvPr>
          <p:cNvSpPr>
            <a:spLocks noGrp="1"/>
          </p:cNvSpPr>
          <p:nvPr>
            <p:ph type="sldNum" sz="quarter" idx="12"/>
          </p:nvPr>
        </p:nvSpPr>
        <p:spPr/>
        <p:txBody>
          <a:bodyPr/>
          <a:lstStyle/>
          <a:p>
            <a:fld id="{D2CEFE0F-5F4F-4325-BFA6-A8B31D740C18}" type="slidenum">
              <a:rPr lang="en-US" smtClean="0"/>
              <a:t>32</a:t>
            </a:fld>
            <a:endParaRPr lang="en-US"/>
          </a:p>
        </p:txBody>
      </p:sp>
      <p:pic>
        <p:nvPicPr>
          <p:cNvPr id="4" name="Picture 3">
            <a:extLst>
              <a:ext uri="{FF2B5EF4-FFF2-40B4-BE49-F238E27FC236}">
                <a16:creationId xmlns:a16="http://schemas.microsoft.com/office/drawing/2014/main" id="{0147A3FC-750A-D322-8DDE-84480F209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860" y="37078"/>
            <a:ext cx="9396192" cy="6858000"/>
          </a:xfrm>
          <a:prstGeom prst="rect">
            <a:avLst/>
          </a:prstGeom>
        </p:spPr>
      </p:pic>
      <p:pic>
        <p:nvPicPr>
          <p:cNvPr id="6" name="Picture 5">
            <a:extLst>
              <a:ext uri="{FF2B5EF4-FFF2-40B4-BE49-F238E27FC236}">
                <a16:creationId xmlns:a16="http://schemas.microsoft.com/office/drawing/2014/main" id="{DA6E3CC7-764E-667F-7B4C-CACB15E3B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60" y="256347"/>
            <a:ext cx="9396192" cy="6858000"/>
          </a:xfrm>
          <a:prstGeom prst="rect">
            <a:avLst/>
          </a:prstGeom>
        </p:spPr>
      </p:pic>
      <p:pic>
        <p:nvPicPr>
          <p:cNvPr id="8" name="Picture 7">
            <a:extLst>
              <a:ext uri="{FF2B5EF4-FFF2-40B4-BE49-F238E27FC236}">
                <a16:creationId xmlns:a16="http://schemas.microsoft.com/office/drawing/2014/main" id="{490D31F4-EA1B-F80A-3ABC-E8FA74BE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860" y="517187"/>
            <a:ext cx="9396192" cy="6858000"/>
          </a:xfrm>
          <a:prstGeom prst="rect">
            <a:avLst/>
          </a:prstGeom>
        </p:spPr>
      </p:pic>
      <p:pic>
        <p:nvPicPr>
          <p:cNvPr id="10" name="Picture 9">
            <a:extLst>
              <a:ext uri="{FF2B5EF4-FFF2-40B4-BE49-F238E27FC236}">
                <a16:creationId xmlns:a16="http://schemas.microsoft.com/office/drawing/2014/main" id="{D4C4060C-1ADE-6C4F-D0F5-844653672E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60" y="819585"/>
            <a:ext cx="9396192" cy="6858000"/>
          </a:xfrm>
          <a:prstGeom prst="rect">
            <a:avLst/>
          </a:prstGeom>
        </p:spPr>
      </p:pic>
      <p:pic>
        <p:nvPicPr>
          <p:cNvPr id="12" name="Picture 11">
            <a:extLst>
              <a:ext uri="{FF2B5EF4-FFF2-40B4-BE49-F238E27FC236}">
                <a16:creationId xmlns:a16="http://schemas.microsoft.com/office/drawing/2014/main" id="{34BD62E8-5030-9CC4-B859-4F8BC7D8C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570" y="1177407"/>
            <a:ext cx="9396192" cy="6858000"/>
          </a:xfrm>
          <a:prstGeom prst="rect">
            <a:avLst/>
          </a:prstGeom>
        </p:spPr>
      </p:pic>
      <p:sp>
        <p:nvSpPr>
          <p:cNvPr id="18" name="TextBox 17">
            <a:extLst>
              <a:ext uri="{FF2B5EF4-FFF2-40B4-BE49-F238E27FC236}">
                <a16:creationId xmlns:a16="http://schemas.microsoft.com/office/drawing/2014/main" id="{3CEE0325-D8DD-A84A-B5FD-6FD439082A8A}"/>
              </a:ext>
            </a:extLst>
          </p:cNvPr>
          <p:cNvSpPr txBox="1"/>
          <p:nvPr/>
        </p:nvSpPr>
        <p:spPr>
          <a:xfrm>
            <a:off x="1268912" y="1787236"/>
            <a:ext cx="5098473" cy="2554545"/>
          </a:xfrm>
          <a:prstGeom prst="rect">
            <a:avLst/>
          </a:prstGeom>
          <a:noFill/>
        </p:spPr>
        <p:txBody>
          <a:bodyPr wrap="square" rtlCol="0">
            <a:spAutoFit/>
          </a:bodyPr>
          <a:lstStyle/>
          <a:p>
            <a:r>
              <a:rPr lang="en-US" sz="8000" dirty="0">
                <a:latin typeface="Verdana" panose="020B0604030504040204" pitchFamily="34" charset="0"/>
                <a:ea typeface="Verdana" panose="020B0604030504040204" pitchFamily="34" charset="0"/>
              </a:rPr>
              <a:t>UI Design</a:t>
            </a:r>
          </a:p>
        </p:txBody>
      </p:sp>
      <p:cxnSp>
        <p:nvCxnSpPr>
          <p:cNvPr id="20" name="Straight Connector 19">
            <a:extLst>
              <a:ext uri="{FF2B5EF4-FFF2-40B4-BE49-F238E27FC236}">
                <a16:creationId xmlns:a16="http://schemas.microsoft.com/office/drawing/2014/main" id="{5031ACA3-909F-04A2-1C92-3B3187AAF5E5}"/>
              </a:ext>
            </a:extLst>
          </p:cNvPr>
          <p:cNvCxnSpPr/>
          <p:nvPr/>
        </p:nvCxnSpPr>
        <p:spPr>
          <a:xfrm>
            <a:off x="1146622" y="4752109"/>
            <a:ext cx="3937996" cy="0"/>
          </a:xfrm>
          <a:prstGeom prst="line">
            <a:avLst/>
          </a:prstGeom>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3A2B7ED4-786D-E36D-BC58-EF28F8562740}"/>
              </a:ext>
            </a:extLst>
          </p:cNvPr>
          <p:cNvSpPr txBox="1"/>
          <p:nvPr/>
        </p:nvSpPr>
        <p:spPr>
          <a:xfrm>
            <a:off x="1268912" y="4977772"/>
            <a:ext cx="4554681" cy="400110"/>
          </a:xfrm>
          <a:prstGeom prst="rect">
            <a:avLst/>
          </a:prstGeom>
          <a:noFill/>
        </p:spPr>
        <p:txBody>
          <a:bodyPr wrap="square">
            <a:spAutoFit/>
          </a:bodyPr>
          <a:lstStyle/>
          <a:p>
            <a:r>
              <a:rPr lang="en-US" sz="2000" dirty="0">
                <a:solidFill>
                  <a:schemeClr val="bg1">
                    <a:lumMod val="50000"/>
                  </a:schemeClr>
                </a:solidFill>
                <a:latin typeface="Verdana" panose="020B0604030504040204" pitchFamily="34" charset="0"/>
                <a:ea typeface="Verdana" panose="020B0604030504040204" pitchFamily="34" charset="0"/>
              </a:rPr>
              <a:t>Design for web pages</a:t>
            </a:r>
          </a:p>
        </p:txBody>
      </p:sp>
    </p:spTree>
    <p:extLst>
      <p:ext uri="{BB962C8B-B14F-4D97-AF65-F5344CB8AC3E}">
        <p14:creationId xmlns:p14="http://schemas.microsoft.com/office/powerpoint/2010/main" val="21611837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CAD1A-5D8B-B2BA-2AB7-1BFC100650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3818B-CB02-7885-EB8D-1C38728F0343}"/>
              </a:ext>
            </a:extLst>
          </p:cNvPr>
          <p:cNvSpPr>
            <a:spLocks noGrp="1"/>
          </p:cNvSpPr>
          <p:nvPr>
            <p:ph type="sldNum" sz="quarter" idx="12"/>
          </p:nvPr>
        </p:nvSpPr>
        <p:spPr/>
        <p:txBody>
          <a:bodyPr/>
          <a:lstStyle/>
          <a:p>
            <a:fld id="{D2CEFE0F-5F4F-4325-BFA6-A8B31D740C18}" type="slidenum">
              <a:rPr lang="en-US" smtClean="0"/>
              <a:t>33</a:t>
            </a:fld>
            <a:endParaRPr lang="en-US"/>
          </a:p>
        </p:txBody>
      </p:sp>
      <p:pic>
        <p:nvPicPr>
          <p:cNvPr id="4" name="Picture 3">
            <a:extLst>
              <a:ext uri="{FF2B5EF4-FFF2-40B4-BE49-F238E27FC236}">
                <a16:creationId xmlns:a16="http://schemas.microsoft.com/office/drawing/2014/main" id="{1FEDCBAD-9861-688E-97CB-E955538CA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904" y="0"/>
            <a:ext cx="9396192" cy="6858000"/>
          </a:xfrm>
          <a:prstGeom prst="rect">
            <a:avLst/>
          </a:prstGeom>
        </p:spPr>
      </p:pic>
      <p:pic>
        <p:nvPicPr>
          <p:cNvPr id="6" name="Picture 5">
            <a:extLst>
              <a:ext uri="{FF2B5EF4-FFF2-40B4-BE49-F238E27FC236}">
                <a16:creationId xmlns:a16="http://schemas.microsoft.com/office/drawing/2014/main" id="{E8F3F60B-7CB3-9A8F-36F0-1E20044DA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60" y="256347"/>
            <a:ext cx="9396192" cy="6858000"/>
          </a:xfrm>
          <a:prstGeom prst="rect">
            <a:avLst/>
          </a:prstGeom>
        </p:spPr>
      </p:pic>
      <p:pic>
        <p:nvPicPr>
          <p:cNvPr id="8" name="Picture 7">
            <a:extLst>
              <a:ext uri="{FF2B5EF4-FFF2-40B4-BE49-F238E27FC236}">
                <a16:creationId xmlns:a16="http://schemas.microsoft.com/office/drawing/2014/main" id="{62B9F26B-8A02-7F07-530C-90BF072D1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860" y="517187"/>
            <a:ext cx="9396192" cy="6858000"/>
          </a:xfrm>
          <a:prstGeom prst="rect">
            <a:avLst/>
          </a:prstGeom>
        </p:spPr>
      </p:pic>
      <p:pic>
        <p:nvPicPr>
          <p:cNvPr id="10" name="Picture 9">
            <a:extLst>
              <a:ext uri="{FF2B5EF4-FFF2-40B4-BE49-F238E27FC236}">
                <a16:creationId xmlns:a16="http://schemas.microsoft.com/office/drawing/2014/main" id="{75E299A3-31B6-FBDF-DA15-EA500779FD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60" y="819585"/>
            <a:ext cx="9396192" cy="6858000"/>
          </a:xfrm>
          <a:prstGeom prst="rect">
            <a:avLst/>
          </a:prstGeom>
        </p:spPr>
      </p:pic>
      <p:pic>
        <p:nvPicPr>
          <p:cNvPr id="12" name="Picture 11">
            <a:extLst>
              <a:ext uri="{FF2B5EF4-FFF2-40B4-BE49-F238E27FC236}">
                <a16:creationId xmlns:a16="http://schemas.microsoft.com/office/drawing/2014/main" id="{E17B41ED-E77E-FAB7-0467-785CFA1B2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570" y="1177407"/>
            <a:ext cx="9396192" cy="6858000"/>
          </a:xfrm>
          <a:prstGeom prst="rect">
            <a:avLst/>
          </a:prstGeom>
        </p:spPr>
      </p:pic>
    </p:spTree>
    <p:extLst>
      <p:ext uri="{BB962C8B-B14F-4D97-AF65-F5344CB8AC3E}">
        <p14:creationId xmlns:p14="http://schemas.microsoft.com/office/powerpoint/2010/main" val="13002158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D9A72-D7EB-0466-27F6-7D85F58EAF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3726FB-3276-1716-7CD1-C31036A14FB8}"/>
              </a:ext>
            </a:extLst>
          </p:cNvPr>
          <p:cNvSpPr>
            <a:spLocks noGrp="1"/>
          </p:cNvSpPr>
          <p:nvPr>
            <p:ph type="sldNum" sz="quarter" idx="12"/>
          </p:nvPr>
        </p:nvSpPr>
        <p:spPr/>
        <p:txBody>
          <a:bodyPr/>
          <a:lstStyle/>
          <a:p>
            <a:fld id="{D2CEFE0F-5F4F-4325-BFA6-A8B31D740C18}" type="slidenum">
              <a:rPr lang="en-US" smtClean="0"/>
              <a:t>34</a:t>
            </a:fld>
            <a:endParaRPr lang="en-US"/>
          </a:p>
        </p:txBody>
      </p:sp>
      <p:pic>
        <p:nvPicPr>
          <p:cNvPr id="4" name="Picture 3">
            <a:extLst>
              <a:ext uri="{FF2B5EF4-FFF2-40B4-BE49-F238E27FC236}">
                <a16:creationId xmlns:a16="http://schemas.microsoft.com/office/drawing/2014/main" id="{33893934-32AB-ECB9-819F-34E54536E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860" y="37078"/>
            <a:ext cx="9396192" cy="6858000"/>
          </a:xfrm>
          <a:prstGeom prst="rect">
            <a:avLst/>
          </a:prstGeom>
        </p:spPr>
      </p:pic>
      <p:pic>
        <p:nvPicPr>
          <p:cNvPr id="6" name="Picture 5">
            <a:extLst>
              <a:ext uri="{FF2B5EF4-FFF2-40B4-BE49-F238E27FC236}">
                <a16:creationId xmlns:a16="http://schemas.microsoft.com/office/drawing/2014/main" id="{33D21FC6-1E4E-0381-C2ED-3A8EC8655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04" y="0"/>
            <a:ext cx="9396192" cy="6858000"/>
          </a:xfrm>
          <a:prstGeom prst="rect">
            <a:avLst/>
          </a:prstGeom>
        </p:spPr>
      </p:pic>
      <p:pic>
        <p:nvPicPr>
          <p:cNvPr id="8" name="Picture 7">
            <a:extLst>
              <a:ext uri="{FF2B5EF4-FFF2-40B4-BE49-F238E27FC236}">
                <a16:creationId xmlns:a16="http://schemas.microsoft.com/office/drawing/2014/main" id="{087C4B17-1554-7D53-D8EA-7EBA07A69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860" y="517187"/>
            <a:ext cx="9396192" cy="6858000"/>
          </a:xfrm>
          <a:prstGeom prst="rect">
            <a:avLst/>
          </a:prstGeom>
        </p:spPr>
      </p:pic>
      <p:pic>
        <p:nvPicPr>
          <p:cNvPr id="10" name="Picture 9">
            <a:extLst>
              <a:ext uri="{FF2B5EF4-FFF2-40B4-BE49-F238E27FC236}">
                <a16:creationId xmlns:a16="http://schemas.microsoft.com/office/drawing/2014/main" id="{9D6D6E91-A407-FEC9-4A8B-1399789898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60" y="819585"/>
            <a:ext cx="9396192" cy="6858000"/>
          </a:xfrm>
          <a:prstGeom prst="rect">
            <a:avLst/>
          </a:prstGeom>
        </p:spPr>
      </p:pic>
      <p:pic>
        <p:nvPicPr>
          <p:cNvPr id="12" name="Picture 11">
            <a:extLst>
              <a:ext uri="{FF2B5EF4-FFF2-40B4-BE49-F238E27FC236}">
                <a16:creationId xmlns:a16="http://schemas.microsoft.com/office/drawing/2014/main" id="{22B0D21A-75F5-0E26-8A63-8816F4C097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570" y="1177407"/>
            <a:ext cx="9396192" cy="6858000"/>
          </a:xfrm>
          <a:prstGeom prst="rect">
            <a:avLst/>
          </a:prstGeom>
        </p:spPr>
      </p:pic>
    </p:spTree>
    <p:extLst>
      <p:ext uri="{BB962C8B-B14F-4D97-AF65-F5344CB8AC3E}">
        <p14:creationId xmlns:p14="http://schemas.microsoft.com/office/powerpoint/2010/main" val="1134691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AFDE-61FB-942E-4F1C-5ACC9C57F0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656998-BA80-2C89-85C0-6EE0EB740F73}"/>
              </a:ext>
            </a:extLst>
          </p:cNvPr>
          <p:cNvSpPr>
            <a:spLocks noGrp="1"/>
          </p:cNvSpPr>
          <p:nvPr>
            <p:ph type="sldNum" sz="quarter" idx="12"/>
          </p:nvPr>
        </p:nvSpPr>
        <p:spPr/>
        <p:txBody>
          <a:bodyPr/>
          <a:lstStyle/>
          <a:p>
            <a:fld id="{D2CEFE0F-5F4F-4325-BFA6-A8B31D740C18}" type="slidenum">
              <a:rPr lang="en-US" smtClean="0"/>
              <a:t>35</a:t>
            </a:fld>
            <a:endParaRPr lang="en-US"/>
          </a:p>
        </p:txBody>
      </p:sp>
      <p:pic>
        <p:nvPicPr>
          <p:cNvPr id="4" name="Picture 3">
            <a:extLst>
              <a:ext uri="{FF2B5EF4-FFF2-40B4-BE49-F238E27FC236}">
                <a16:creationId xmlns:a16="http://schemas.microsoft.com/office/drawing/2014/main" id="{98EF4601-F3BE-0A52-F50E-D86EB6F78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860" y="37078"/>
            <a:ext cx="9396192" cy="6858000"/>
          </a:xfrm>
          <a:prstGeom prst="rect">
            <a:avLst/>
          </a:prstGeom>
        </p:spPr>
      </p:pic>
      <p:pic>
        <p:nvPicPr>
          <p:cNvPr id="6" name="Picture 5">
            <a:extLst>
              <a:ext uri="{FF2B5EF4-FFF2-40B4-BE49-F238E27FC236}">
                <a16:creationId xmlns:a16="http://schemas.microsoft.com/office/drawing/2014/main" id="{3A90CE28-A5A3-5C83-0FD1-6417C709B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60" y="256347"/>
            <a:ext cx="9396192" cy="6858000"/>
          </a:xfrm>
          <a:prstGeom prst="rect">
            <a:avLst/>
          </a:prstGeom>
        </p:spPr>
      </p:pic>
      <p:pic>
        <p:nvPicPr>
          <p:cNvPr id="8" name="Picture 7">
            <a:extLst>
              <a:ext uri="{FF2B5EF4-FFF2-40B4-BE49-F238E27FC236}">
                <a16:creationId xmlns:a16="http://schemas.microsoft.com/office/drawing/2014/main" id="{F1910158-B83D-58E0-D91A-62679B0E9A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904" y="0"/>
            <a:ext cx="9396192" cy="6858000"/>
          </a:xfrm>
          <a:prstGeom prst="rect">
            <a:avLst/>
          </a:prstGeom>
        </p:spPr>
      </p:pic>
      <p:pic>
        <p:nvPicPr>
          <p:cNvPr id="10" name="Picture 9">
            <a:extLst>
              <a:ext uri="{FF2B5EF4-FFF2-40B4-BE49-F238E27FC236}">
                <a16:creationId xmlns:a16="http://schemas.microsoft.com/office/drawing/2014/main" id="{33117A11-E8D4-F77C-CEAE-48AE9B1CA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60" y="819585"/>
            <a:ext cx="9396192" cy="6858000"/>
          </a:xfrm>
          <a:prstGeom prst="rect">
            <a:avLst/>
          </a:prstGeom>
        </p:spPr>
      </p:pic>
      <p:pic>
        <p:nvPicPr>
          <p:cNvPr id="12" name="Picture 11">
            <a:extLst>
              <a:ext uri="{FF2B5EF4-FFF2-40B4-BE49-F238E27FC236}">
                <a16:creationId xmlns:a16="http://schemas.microsoft.com/office/drawing/2014/main" id="{B46E5A06-4727-0AE1-3F9D-6857279D18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570" y="1177407"/>
            <a:ext cx="9396192" cy="6858000"/>
          </a:xfrm>
          <a:prstGeom prst="rect">
            <a:avLst/>
          </a:prstGeom>
        </p:spPr>
      </p:pic>
    </p:spTree>
    <p:extLst>
      <p:ext uri="{BB962C8B-B14F-4D97-AF65-F5344CB8AC3E}">
        <p14:creationId xmlns:p14="http://schemas.microsoft.com/office/powerpoint/2010/main" val="698008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38806-82D0-563F-F2A5-D15B4EDDC89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0747AF-EBE8-D3AE-89CD-3F741AB112ED}"/>
              </a:ext>
            </a:extLst>
          </p:cNvPr>
          <p:cNvSpPr>
            <a:spLocks noGrp="1"/>
          </p:cNvSpPr>
          <p:nvPr>
            <p:ph type="sldNum" sz="quarter" idx="12"/>
          </p:nvPr>
        </p:nvSpPr>
        <p:spPr/>
        <p:txBody>
          <a:bodyPr/>
          <a:lstStyle/>
          <a:p>
            <a:fld id="{D2CEFE0F-5F4F-4325-BFA6-A8B31D740C18}" type="slidenum">
              <a:rPr lang="en-US" smtClean="0"/>
              <a:t>36</a:t>
            </a:fld>
            <a:endParaRPr lang="en-US"/>
          </a:p>
        </p:txBody>
      </p:sp>
      <p:pic>
        <p:nvPicPr>
          <p:cNvPr id="4" name="Picture 3">
            <a:extLst>
              <a:ext uri="{FF2B5EF4-FFF2-40B4-BE49-F238E27FC236}">
                <a16:creationId xmlns:a16="http://schemas.microsoft.com/office/drawing/2014/main" id="{06BB6711-E7F4-CEF0-6FDE-9C1D6D298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860" y="37078"/>
            <a:ext cx="9396192" cy="6858000"/>
          </a:xfrm>
          <a:prstGeom prst="rect">
            <a:avLst/>
          </a:prstGeom>
        </p:spPr>
      </p:pic>
      <p:pic>
        <p:nvPicPr>
          <p:cNvPr id="6" name="Picture 5">
            <a:extLst>
              <a:ext uri="{FF2B5EF4-FFF2-40B4-BE49-F238E27FC236}">
                <a16:creationId xmlns:a16="http://schemas.microsoft.com/office/drawing/2014/main" id="{E82CCF72-B3B9-389C-A688-9BA5173BB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60" y="256347"/>
            <a:ext cx="9396192" cy="6858000"/>
          </a:xfrm>
          <a:prstGeom prst="rect">
            <a:avLst/>
          </a:prstGeom>
        </p:spPr>
      </p:pic>
      <p:pic>
        <p:nvPicPr>
          <p:cNvPr id="8" name="Picture 7">
            <a:extLst>
              <a:ext uri="{FF2B5EF4-FFF2-40B4-BE49-F238E27FC236}">
                <a16:creationId xmlns:a16="http://schemas.microsoft.com/office/drawing/2014/main" id="{685CA4F8-01D6-5F58-08BA-652016C4D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860" y="517187"/>
            <a:ext cx="9396192" cy="6858000"/>
          </a:xfrm>
          <a:prstGeom prst="rect">
            <a:avLst/>
          </a:prstGeom>
        </p:spPr>
      </p:pic>
      <p:pic>
        <p:nvPicPr>
          <p:cNvPr id="10" name="Picture 9">
            <a:extLst>
              <a:ext uri="{FF2B5EF4-FFF2-40B4-BE49-F238E27FC236}">
                <a16:creationId xmlns:a16="http://schemas.microsoft.com/office/drawing/2014/main" id="{B7A3075E-FD90-F224-A5B2-7E72C5D21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904" y="0"/>
            <a:ext cx="9396192" cy="6858000"/>
          </a:xfrm>
          <a:prstGeom prst="rect">
            <a:avLst/>
          </a:prstGeom>
        </p:spPr>
      </p:pic>
      <p:pic>
        <p:nvPicPr>
          <p:cNvPr id="12" name="Picture 11">
            <a:extLst>
              <a:ext uri="{FF2B5EF4-FFF2-40B4-BE49-F238E27FC236}">
                <a16:creationId xmlns:a16="http://schemas.microsoft.com/office/drawing/2014/main" id="{F0C7A455-17FB-7EC0-77F2-C2841ACDF8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9570" y="1177407"/>
            <a:ext cx="9396192" cy="6858000"/>
          </a:xfrm>
          <a:prstGeom prst="rect">
            <a:avLst/>
          </a:prstGeom>
        </p:spPr>
      </p:pic>
    </p:spTree>
    <p:extLst>
      <p:ext uri="{BB962C8B-B14F-4D97-AF65-F5344CB8AC3E}">
        <p14:creationId xmlns:p14="http://schemas.microsoft.com/office/powerpoint/2010/main" val="2084981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F4F6-E6EE-7241-5CBF-76842487ACD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922AB-0BED-4E75-251E-3FBDFB0A1605}"/>
              </a:ext>
            </a:extLst>
          </p:cNvPr>
          <p:cNvSpPr>
            <a:spLocks noGrp="1"/>
          </p:cNvSpPr>
          <p:nvPr>
            <p:ph type="sldNum" sz="quarter" idx="12"/>
          </p:nvPr>
        </p:nvSpPr>
        <p:spPr/>
        <p:txBody>
          <a:bodyPr/>
          <a:lstStyle/>
          <a:p>
            <a:fld id="{D2CEFE0F-5F4F-4325-BFA6-A8B31D740C18}" type="slidenum">
              <a:rPr lang="en-US" smtClean="0"/>
              <a:t>37</a:t>
            </a:fld>
            <a:endParaRPr lang="en-US"/>
          </a:p>
        </p:txBody>
      </p:sp>
      <p:pic>
        <p:nvPicPr>
          <p:cNvPr id="4" name="Picture 3">
            <a:extLst>
              <a:ext uri="{FF2B5EF4-FFF2-40B4-BE49-F238E27FC236}">
                <a16:creationId xmlns:a16="http://schemas.microsoft.com/office/drawing/2014/main" id="{48A3D55F-4D40-4B8E-3AD0-036CBAAD9F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1860" y="37078"/>
            <a:ext cx="9396192" cy="6858000"/>
          </a:xfrm>
          <a:prstGeom prst="rect">
            <a:avLst/>
          </a:prstGeom>
        </p:spPr>
      </p:pic>
      <p:pic>
        <p:nvPicPr>
          <p:cNvPr id="6" name="Picture 5">
            <a:extLst>
              <a:ext uri="{FF2B5EF4-FFF2-40B4-BE49-F238E27FC236}">
                <a16:creationId xmlns:a16="http://schemas.microsoft.com/office/drawing/2014/main" id="{3791838E-B480-DBB2-6E4B-2B9D4887C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1860" y="256347"/>
            <a:ext cx="9396192" cy="6858000"/>
          </a:xfrm>
          <a:prstGeom prst="rect">
            <a:avLst/>
          </a:prstGeom>
        </p:spPr>
      </p:pic>
      <p:pic>
        <p:nvPicPr>
          <p:cNvPr id="8" name="Picture 7">
            <a:extLst>
              <a:ext uri="{FF2B5EF4-FFF2-40B4-BE49-F238E27FC236}">
                <a16:creationId xmlns:a16="http://schemas.microsoft.com/office/drawing/2014/main" id="{38F99884-AAA0-CA5D-5A69-57E3386CE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1860" y="517187"/>
            <a:ext cx="9396192" cy="6858000"/>
          </a:xfrm>
          <a:prstGeom prst="rect">
            <a:avLst/>
          </a:prstGeom>
        </p:spPr>
      </p:pic>
      <p:pic>
        <p:nvPicPr>
          <p:cNvPr id="10" name="Picture 9">
            <a:extLst>
              <a:ext uri="{FF2B5EF4-FFF2-40B4-BE49-F238E27FC236}">
                <a16:creationId xmlns:a16="http://schemas.microsoft.com/office/drawing/2014/main" id="{94B5ABE6-AC3A-9BCF-8C20-E22C0B660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1860" y="819585"/>
            <a:ext cx="9396192" cy="6858000"/>
          </a:xfrm>
          <a:prstGeom prst="rect">
            <a:avLst/>
          </a:prstGeom>
        </p:spPr>
      </p:pic>
      <p:pic>
        <p:nvPicPr>
          <p:cNvPr id="12" name="Picture 11">
            <a:extLst>
              <a:ext uri="{FF2B5EF4-FFF2-40B4-BE49-F238E27FC236}">
                <a16:creationId xmlns:a16="http://schemas.microsoft.com/office/drawing/2014/main" id="{FE95392A-0E74-F8C5-39C4-F5CCDEEFC9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7904" y="0"/>
            <a:ext cx="9396192" cy="6858000"/>
          </a:xfrm>
          <a:prstGeom prst="rect">
            <a:avLst/>
          </a:prstGeom>
        </p:spPr>
      </p:pic>
    </p:spTree>
    <p:extLst>
      <p:ext uri="{BB962C8B-B14F-4D97-AF65-F5344CB8AC3E}">
        <p14:creationId xmlns:p14="http://schemas.microsoft.com/office/powerpoint/2010/main" val="4078391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4782D68-FC24-C18B-70ED-85C8841408F0}"/>
              </a:ext>
            </a:extLst>
          </p:cNvPr>
          <p:cNvSpPr txBox="1"/>
          <p:nvPr/>
        </p:nvSpPr>
        <p:spPr>
          <a:xfrm>
            <a:off x="612648" y="433387"/>
            <a:ext cx="5032744" cy="336564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b="1" dirty="0">
                <a:latin typeface="+mj-lt"/>
                <a:ea typeface="+mj-ea"/>
                <a:cs typeface="+mj-cs"/>
              </a:rPr>
              <a:t>Tools</a:t>
            </a:r>
          </a:p>
        </p:txBody>
      </p:sp>
      <p:pic>
        <p:nvPicPr>
          <p:cNvPr id="10" name="Graphic 9">
            <a:extLst>
              <a:ext uri="{FF2B5EF4-FFF2-40B4-BE49-F238E27FC236}">
                <a16:creationId xmlns:a16="http://schemas.microsoft.com/office/drawing/2014/main" id="{C32410D9-035D-BC24-F24D-26558AD20F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2504" y="586859"/>
            <a:ext cx="1664118" cy="1901849"/>
          </a:xfrm>
          <a:prstGeom prst="rect">
            <a:avLst/>
          </a:prstGeom>
        </p:spPr>
      </p:pic>
      <p:sp>
        <p:nvSpPr>
          <p:cNvPr id="18"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7B63A083-4031-A35B-5E94-A0A3A96C97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1819" y="586859"/>
            <a:ext cx="1284575" cy="2055320"/>
          </a:xfrm>
          <a:prstGeom prst="rect">
            <a:avLst/>
          </a:prstGeom>
        </p:spPr>
      </p:pic>
      <p:pic>
        <p:nvPicPr>
          <p:cNvPr id="6" name="Graphic 5">
            <a:extLst>
              <a:ext uri="{FF2B5EF4-FFF2-40B4-BE49-F238E27FC236}">
                <a16:creationId xmlns:a16="http://schemas.microsoft.com/office/drawing/2014/main" id="{C77796CE-BC03-D890-A843-78255E332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07229" y="586859"/>
            <a:ext cx="1798405" cy="2055320"/>
          </a:xfrm>
          <a:prstGeom prst="rect">
            <a:avLst/>
          </a:prstGeom>
        </p:spPr>
      </p:pic>
      <p:sp>
        <p:nvSpPr>
          <p:cNvPr id="2" name="Slide Number Placeholder 1">
            <a:extLst>
              <a:ext uri="{FF2B5EF4-FFF2-40B4-BE49-F238E27FC236}">
                <a16:creationId xmlns:a16="http://schemas.microsoft.com/office/drawing/2014/main" id="{B1BE2D33-5040-E872-CF81-56AEF1B04E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2CEFE0F-5F4F-4325-BFA6-A8B31D740C18}" type="slidenum">
              <a:rPr lang="en-US" smtClean="0"/>
              <a:pPr>
                <a:spcAft>
                  <a:spcPts val="600"/>
                </a:spcAft>
              </a:pPr>
              <a:t>38</a:t>
            </a:fld>
            <a:endParaRPr lang="en-US"/>
          </a:p>
        </p:txBody>
      </p:sp>
    </p:spTree>
    <p:extLst>
      <p:ext uri="{BB962C8B-B14F-4D97-AF65-F5344CB8AC3E}">
        <p14:creationId xmlns:p14="http://schemas.microsoft.com/office/powerpoint/2010/main" val="19888756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wo robots fighting each other&#10;&#10;Description automatically generated">
            <a:extLst>
              <a:ext uri="{FF2B5EF4-FFF2-40B4-BE49-F238E27FC236}">
                <a16:creationId xmlns:a16="http://schemas.microsoft.com/office/drawing/2014/main" id="{AA8DE823-CA43-521A-DA71-DA0AC159F91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877" r="-1" b="7515"/>
          <a:stretch/>
        </p:blipFill>
        <p:spPr>
          <a:xfrm>
            <a:off x="20" y="10"/>
            <a:ext cx="12188930" cy="6857990"/>
          </a:xfrm>
          <a:prstGeom prst="rect">
            <a:avLst/>
          </a:prstGeom>
        </p:spPr>
      </p:pic>
      <p:sp>
        <p:nvSpPr>
          <p:cNvPr id="15" name="TextBox 14">
            <a:extLst>
              <a:ext uri="{FF2B5EF4-FFF2-40B4-BE49-F238E27FC236}">
                <a16:creationId xmlns:a16="http://schemas.microsoft.com/office/drawing/2014/main" id="{642E1C52-EACA-4A70-3905-0472CD94FD42}"/>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Problem Definition </a:t>
            </a:r>
          </a:p>
        </p:txBody>
      </p:sp>
      <p:sp>
        <p:nvSpPr>
          <p:cNvPr id="2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74C446C8-AEA4-047F-8B2B-1131D3E02F7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3455466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36926A8A-FF2D-E4D6-84FB-BF4E6BE88F8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D3FB5094-1395-0607-8220-A8B651D49A0A}"/>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09DAA4FB-E65D-DA42-A6E6-0D5A67A22AB7}"/>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6DBFA348-251F-A1B4-8C99-26F9D6FF6DA2}"/>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66CC8F5C-0AE0-065C-EE99-BD3C6C42CC37}"/>
              </a:ext>
            </a:extLst>
          </p:cNvPr>
          <p:cNvSpPr>
            <a:spLocks noGrp="1"/>
          </p:cNvSpPr>
          <p:nvPr>
            <p:ph type="sldNum" sz="quarter" idx="12"/>
          </p:nvPr>
        </p:nvSpPr>
        <p:spPr/>
        <p:txBody>
          <a:bodyPr/>
          <a:lstStyle/>
          <a:p>
            <a:fld id="{D2CEFE0F-5F4F-4325-BFA6-A8B31D740C18}" type="slidenum">
              <a:rPr lang="en-US" smtClean="0"/>
              <a:t>5</a:t>
            </a:fld>
            <a:endParaRPr lang="en-US"/>
          </a:p>
        </p:txBody>
      </p:sp>
      <p:sp>
        <p:nvSpPr>
          <p:cNvPr id="5" name="TextBox 4">
            <a:extLst>
              <a:ext uri="{FF2B5EF4-FFF2-40B4-BE49-F238E27FC236}">
                <a16:creationId xmlns:a16="http://schemas.microsoft.com/office/drawing/2014/main" id="{DD886374-6110-4A0B-AE8B-34C2CB2636EB}"/>
              </a:ext>
            </a:extLst>
          </p:cNvPr>
          <p:cNvSpPr txBox="1"/>
          <p:nvPr/>
        </p:nvSpPr>
        <p:spPr>
          <a:xfrm>
            <a:off x="368184" y="1656795"/>
            <a:ext cx="6641095" cy="42966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b="1" dirty="0"/>
              <a:t>Problem Statement:</a:t>
            </a:r>
          </a:p>
          <a:p>
            <a:pPr marL="742950" lvl="1" indent="-285750">
              <a:lnSpc>
                <a:spcPct val="150000"/>
              </a:lnSpc>
              <a:buFont typeface="Wingdings" panose="05000000000000000000" pitchFamily="2" charset="2"/>
              <a:buChar char="Ø"/>
            </a:pPr>
            <a:r>
              <a:rPr lang="en-US" dirty="0"/>
              <a:t>Addressing challenges in media authenticity due to deepfake technology.</a:t>
            </a:r>
          </a:p>
          <a:p>
            <a:pPr marL="742950" lvl="1" indent="-285750">
              <a:lnSpc>
                <a:spcPct val="150000"/>
              </a:lnSpc>
              <a:buFont typeface="Wingdings" panose="05000000000000000000" pitchFamily="2" charset="2"/>
              <a:buChar char="Ø"/>
            </a:pPr>
            <a:r>
              <a:rPr lang="en-US" dirty="0"/>
              <a:t>Risks include misinformation, privacy breaches, and malicious intent.</a:t>
            </a:r>
          </a:p>
          <a:p>
            <a:pPr>
              <a:lnSpc>
                <a:spcPct val="150000"/>
              </a:lnSpc>
            </a:pPr>
            <a:endParaRPr lang="en-US" dirty="0"/>
          </a:p>
          <a:p>
            <a:pPr marL="285750" indent="-285750">
              <a:lnSpc>
                <a:spcPct val="150000"/>
              </a:lnSpc>
              <a:buFont typeface="Arial" panose="020B0604020202020204" pitchFamily="34" charset="0"/>
              <a:buChar char="•"/>
            </a:pPr>
            <a:r>
              <a:rPr lang="en-US" sz="2000" b="1" dirty="0"/>
              <a:t>Project Overview: </a:t>
            </a:r>
          </a:p>
          <a:p>
            <a:pPr marL="742950" lvl="1" indent="-285750">
              <a:lnSpc>
                <a:spcPct val="150000"/>
              </a:lnSpc>
              <a:buFont typeface="Wingdings" panose="05000000000000000000" pitchFamily="2" charset="2"/>
              <a:buChar char="Ø"/>
            </a:pPr>
            <a:r>
              <a:rPr lang="en-US" dirty="0"/>
              <a:t>AI Detection System for Multiple Media.</a:t>
            </a:r>
          </a:p>
          <a:p>
            <a:pPr marL="742950" lvl="1" indent="-285750">
              <a:lnSpc>
                <a:spcPct val="150000"/>
              </a:lnSpc>
              <a:buFont typeface="Wingdings" panose="05000000000000000000" pitchFamily="2" charset="2"/>
              <a:buChar char="Ø"/>
            </a:pPr>
            <a:r>
              <a:rPr lang="en-US" dirty="0"/>
              <a:t>Aims to tackle manipulation in text, images, and deepfake photos.</a:t>
            </a:r>
          </a:p>
        </p:txBody>
      </p:sp>
    </p:spTree>
    <p:extLst>
      <p:ext uri="{BB962C8B-B14F-4D97-AF65-F5344CB8AC3E}">
        <p14:creationId xmlns:p14="http://schemas.microsoft.com/office/powerpoint/2010/main" val="3014649399"/>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E62B72-54E9-DBEF-1C89-48A880F4AF5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A53CA21-9A78-6EDE-CCB5-BFCA26209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48B12F35-F2C1-DF8C-678D-E10A7BC50AD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F9490E79-C78A-AC1B-A535-D540D70F4C38}"/>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63D2C344-CD55-EEF3-9299-BE204B27AD2A}"/>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C44E3ED1-4EA5-5A9F-013E-D4DF8A14B42D}"/>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798C729F-C296-D3B0-2896-C6F16B0397F8}"/>
              </a:ext>
            </a:extLst>
          </p:cNvPr>
          <p:cNvSpPr>
            <a:spLocks noGrp="1"/>
          </p:cNvSpPr>
          <p:nvPr>
            <p:ph type="sldNum" sz="quarter" idx="12"/>
          </p:nvPr>
        </p:nvSpPr>
        <p:spPr/>
        <p:txBody>
          <a:bodyPr/>
          <a:lstStyle/>
          <a:p>
            <a:fld id="{D2CEFE0F-5F4F-4325-BFA6-A8B31D740C18}" type="slidenum">
              <a:rPr lang="en-US" smtClean="0"/>
              <a:t>6</a:t>
            </a:fld>
            <a:endParaRPr lang="en-US"/>
          </a:p>
        </p:txBody>
      </p:sp>
      <p:sp>
        <p:nvSpPr>
          <p:cNvPr id="5" name="TextBox 4">
            <a:extLst>
              <a:ext uri="{FF2B5EF4-FFF2-40B4-BE49-F238E27FC236}">
                <a16:creationId xmlns:a16="http://schemas.microsoft.com/office/drawing/2014/main" id="{CA1AEDA0-E92D-96AE-6590-1620340C5B56}"/>
              </a:ext>
            </a:extLst>
          </p:cNvPr>
          <p:cNvSpPr txBox="1"/>
          <p:nvPr/>
        </p:nvSpPr>
        <p:spPr>
          <a:xfrm>
            <a:off x="380524" y="1720834"/>
            <a:ext cx="6894335" cy="37379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t>Key Objectives:</a:t>
            </a:r>
          </a:p>
          <a:p>
            <a:pPr marL="800100" lvl="1" indent="-342900">
              <a:lnSpc>
                <a:spcPct val="150000"/>
              </a:lnSpc>
              <a:buFont typeface="Wingdings" panose="05000000000000000000" pitchFamily="2" charset="2"/>
              <a:buChar char="Ø"/>
            </a:pPr>
            <a:r>
              <a:rPr lang="en-US" sz="2000" dirty="0"/>
              <a:t>   Text Analysis: Uncovering deceptive language and misinformation.</a:t>
            </a:r>
          </a:p>
          <a:p>
            <a:pPr marL="800100" lvl="1" indent="-342900">
              <a:lnSpc>
                <a:spcPct val="150000"/>
              </a:lnSpc>
              <a:buFont typeface="Wingdings" panose="05000000000000000000" pitchFamily="2" charset="2"/>
              <a:buChar char="Ø"/>
            </a:pPr>
            <a:r>
              <a:rPr lang="en-US" sz="2000" dirty="0"/>
              <a:t>   Image Detection: Identifying manipulated elements in images.</a:t>
            </a:r>
          </a:p>
          <a:p>
            <a:pPr marL="800100" lvl="1" indent="-342900">
              <a:lnSpc>
                <a:spcPct val="150000"/>
              </a:lnSpc>
              <a:buFont typeface="Wingdings" panose="05000000000000000000" pitchFamily="2" charset="2"/>
              <a:buChar char="Ø"/>
            </a:pPr>
            <a:r>
              <a:rPr lang="en-US" sz="2000" dirty="0"/>
              <a:t>   Deepfake Photo Recognition: Detecting and mitigating the impact of deepfake photos.</a:t>
            </a:r>
          </a:p>
          <a:p>
            <a:pPr>
              <a:lnSpc>
                <a:spcPct val="150000"/>
              </a:lnSpc>
            </a:pPr>
            <a:endParaRPr lang="en-US" sz="2000" dirty="0"/>
          </a:p>
        </p:txBody>
      </p:sp>
    </p:spTree>
    <p:extLst>
      <p:ext uri="{BB962C8B-B14F-4D97-AF65-F5344CB8AC3E}">
        <p14:creationId xmlns:p14="http://schemas.microsoft.com/office/powerpoint/2010/main" val="152404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DDC446-6E64-4D82-85CF-E98D031D983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861F8C-129B-EBB1-6993-7340253CB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with fire and sparks&#10;&#10;Description automatically generated">
            <a:extLst>
              <a:ext uri="{FF2B5EF4-FFF2-40B4-BE49-F238E27FC236}">
                <a16:creationId xmlns:a16="http://schemas.microsoft.com/office/drawing/2014/main" id="{0A2C8802-3CA3-FDB2-E181-93B86EA985F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429" b="6429"/>
          <a:stretch/>
        </p:blipFill>
        <p:spPr>
          <a:xfrm>
            <a:off x="7377464" y="0"/>
            <a:ext cx="6002110" cy="6857990"/>
          </a:xfrm>
          <a:prstGeom prst="flowChartTerminator">
            <a:avLst/>
          </a:prstGeom>
          <a:effectLst/>
        </p:spPr>
      </p:pic>
      <p:sp>
        <p:nvSpPr>
          <p:cNvPr id="2" name="Title 1">
            <a:extLst>
              <a:ext uri="{FF2B5EF4-FFF2-40B4-BE49-F238E27FC236}">
                <a16:creationId xmlns:a16="http://schemas.microsoft.com/office/drawing/2014/main" id="{D6C452F2-A2A8-1400-2D54-56B4E7479511}"/>
              </a:ext>
            </a:extLst>
          </p:cNvPr>
          <p:cNvSpPr>
            <a:spLocks noGrp="1"/>
          </p:cNvSpPr>
          <p:nvPr>
            <p:ph type="title"/>
          </p:nvPr>
        </p:nvSpPr>
        <p:spPr>
          <a:xfrm>
            <a:off x="0" y="0"/>
            <a:ext cx="6002110" cy="1495425"/>
          </a:xfrm>
        </p:spPr>
        <p:txBody>
          <a:bodyPr vert="horz" lIns="91440" tIns="45720" rIns="91440" bIns="45720" rtlCol="0" anchor="ctr">
            <a:normAutofit/>
          </a:bodyPr>
          <a:lstStyle/>
          <a:p>
            <a:r>
              <a:rPr lang="en-US" sz="4000" dirty="0">
                <a:latin typeface="Verdana" panose="020B0604030504040204" pitchFamily="34" charset="0"/>
                <a:ea typeface="Verdana" panose="020B0604030504040204" pitchFamily="34" charset="0"/>
              </a:rPr>
              <a:t>Problem Definition </a:t>
            </a:r>
          </a:p>
        </p:txBody>
      </p:sp>
      <p:sp>
        <p:nvSpPr>
          <p:cNvPr id="4" name="TextBox 3">
            <a:extLst>
              <a:ext uri="{FF2B5EF4-FFF2-40B4-BE49-F238E27FC236}">
                <a16:creationId xmlns:a16="http://schemas.microsoft.com/office/drawing/2014/main" id="{7177F2ED-B6D2-16D6-737D-F1E458F0295E}"/>
              </a:ext>
            </a:extLst>
          </p:cNvPr>
          <p:cNvSpPr txBox="1"/>
          <p:nvPr/>
        </p:nvSpPr>
        <p:spPr>
          <a:xfrm>
            <a:off x="0" y="1290922"/>
            <a:ext cx="7377464" cy="5567057"/>
          </a:xfrm>
          <a:prstGeom prst="rect">
            <a:avLst/>
          </a:prstGeom>
        </p:spPr>
        <p:txBody>
          <a:bodyPr vert="horz" lIns="91440" tIns="45720" rIns="91440" bIns="45720" rtlCol="0">
            <a:normAutofit/>
          </a:bodyPr>
          <a:lstStyle/>
          <a:p>
            <a:pPr indent="-228600">
              <a:lnSpc>
                <a:spcPct val="170000"/>
              </a:lnSpc>
              <a:spcAft>
                <a:spcPts val="600"/>
              </a:spcAft>
              <a:buFont typeface="Arial" panose="020B0604020202020204" pitchFamily="34" charset="0"/>
              <a:buChar char="•"/>
            </a:pPr>
            <a:endParaRPr lang="en-US" sz="1700" dirty="0">
              <a:latin typeface="Times New Roman" panose="02020603050405020304" pitchFamily="18"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CBFCBB0C-F013-2936-E1BF-BF03C7595750}"/>
              </a:ext>
            </a:extLst>
          </p:cNvPr>
          <p:cNvCxnSpPr>
            <a:cxnSpLocks/>
          </p:cNvCxnSpPr>
          <p:nvPr/>
        </p:nvCxnSpPr>
        <p:spPr>
          <a:xfrm>
            <a:off x="0" y="1129551"/>
            <a:ext cx="7558536" cy="0"/>
          </a:xfrm>
          <a:prstGeom prst="line">
            <a:avLst/>
          </a:prstGeom>
          <a:ln/>
        </p:spPr>
        <p:style>
          <a:lnRef idx="1">
            <a:schemeClr val="accent2"/>
          </a:lnRef>
          <a:fillRef idx="0">
            <a:schemeClr val="accent2"/>
          </a:fillRef>
          <a:effectRef idx="0">
            <a:schemeClr val="accent2"/>
          </a:effectRef>
          <a:fontRef idx="minor">
            <a:schemeClr val="tx1"/>
          </a:fontRef>
        </p:style>
      </p:cxnSp>
      <p:sp>
        <p:nvSpPr>
          <p:cNvPr id="10" name="Slide Number Placeholder 9">
            <a:extLst>
              <a:ext uri="{FF2B5EF4-FFF2-40B4-BE49-F238E27FC236}">
                <a16:creationId xmlns:a16="http://schemas.microsoft.com/office/drawing/2014/main" id="{55A11318-F703-34A2-DC36-96F8A874B8E0}"/>
              </a:ext>
            </a:extLst>
          </p:cNvPr>
          <p:cNvSpPr>
            <a:spLocks noGrp="1"/>
          </p:cNvSpPr>
          <p:nvPr>
            <p:ph type="sldNum" sz="quarter" idx="12"/>
          </p:nvPr>
        </p:nvSpPr>
        <p:spPr/>
        <p:txBody>
          <a:bodyPr/>
          <a:lstStyle/>
          <a:p>
            <a:fld id="{D2CEFE0F-5F4F-4325-BFA6-A8B31D740C18}" type="slidenum">
              <a:rPr lang="en-US" smtClean="0"/>
              <a:t>7</a:t>
            </a:fld>
            <a:endParaRPr lang="en-US"/>
          </a:p>
        </p:txBody>
      </p:sp>
      <p:sp>
        <p:nvSpPr>
          <p:cNvPr id="5" name="TextBox 4">
            <a:extLst>
              <a:ext uri="{FF2B5EF4-FFF2-40B4-BE49-F238E27FC236}">
                <a16:creationId xmlns:a16="http://schemas.microsoft.com/office/drawing/2014/main" id="{D19A0095-D287-AC9C-89E4-711A37A77460}"/>
              </a:ext>
            </a:extLst>
          </p:cNvPr>
          <p:cNvSpPr txBox="1"/>
          <p:nvPr/>
        </p:nvSpPr>
        <p:spPr>
          <a:xfrm>
            <a:off x="380524" y="1720834"/>
            <a:ext cx="7178012" cy="419961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t> Technical Aspects:</a:t>
            </a:r>
          </a:p>
          <a:p>
            <a:pPr marL="800100" lvl="1" indent="-342900">
              <a:lnSpc>
                <a:spcPct val="150000"/>
              </a:lnSpc>
              <a:buFont typeface="Wingdings" panose="05000000000000000000" pitchFamily="2" charset="2"/>
              <a:buChar char="Ø"/>
            </a:pPr>
            <a:r>
              <a:rPr lang="en-US" sz="2000" dirty="0"/>
              <a:t>Leveraging cutting-edge technologies for comprehensive solutions.</a:t>
            </a:r>
          </a:p>
          <a:p>
            <a:pPr marL="800100" lvl="1" indent="-342900">
              <a:lnSpc>
                <a:spcPct val="150000"/>
              </a:lnSpc>
              <a:buFont typeface="Wingdings" panose="05000000000000000000" pitchFamily="2" charset="2"/>
              <a:buChar char="Ø"/>
            </a:pPr>
            <a:r>
              <a:rPr lang="en-US" sz="2000" dirty="0"/>
              <a:t>Advanced algorithms for image and deepfake analysis.</a:t>
            </a:r>
          </a:p>
          <a:p>
            <a:pPr>
              <a:lnSpc>
                <a:spcPct val="150000"/>
              </a:lnSpc>
            </a:pPr>
            <a:endParaRPr lang="en-US" sz="2000" dirty="0"/>
          </a:p>
          <a:p>
            <a:pPr marL="342900" indent="-342900">
              <a:lnSpc>
                <a:spcPct val="150000"/>
              </a:lnSpc>
              <a:buFont typeface="Arial" panose="020B0604020202020204" pitchFamily="34" charset="0"/>
              <a:buChar char="•"/>
            </a:pPr>
            <a:r>
              <a:rPr lang="en-US" sz="2000" b="1" dirty="0"/>
              <a:t>Methodologies:</a:t>
            </a:r>
          </a:p>
          <a:p>
            <a:pPr marL="800100" lvl="1" indent="-342900">
              <a:lnSpc>
                <a:spcPct val="150000"/>
              </a:lnSpc>
              <a:buFont typeface="Wingdings" panose="05000000000000000000" pitchFamily="2" charset="2"/>
              <a:buChar char="Ø"/>
            </a:pPr>
            <a:r>
              <a:rPr lang="en-US" sz="2000" dirty="0"/>
              <a:t> Detailed analysis of textual content for deception.</a:t>
            </a:r>
          </a:p>
          <a:p>
            <a:pPr marL="800100" lvl="1" indent="-342900">
              <a:lnSpc>
                <a:spcPct val="150000"/>
              </a:lnSpc>
              <a:buFont typeface="Wingdings" panose="05000000000000000000" pitchFamily="2" charset="2"/>
              <a:buChar char="Ø"/>
            </a:pPr>
            <a:r>
              <a:rPr lang="en-US" sz="2000" dirty="0"/>
              <a:t>Image analysis techniques for identifying manipulation.</a:t>
            </a:r>
          </a:p>
          <a:p>
            <a:pPr marL="800100" lvl="1" indent="-342900">
              <a:lnSpc>
                <a:spcPct val="150000"/>
              </a:lnSpc>
              <a:buFont typeface="Wingdings" panose="05000000000000000000" pitchFamily="2" charset="2"/>
              <a:buChar char="Ø"/>
            </a:pPr>
            <a:r>
              <a:rPr lang="en-US" sz="2000" dirty="0"/>
              <a:t>State-of-the-art algorithms for deepfake detection.</a:t>
            </a:r>
          </a:p>
        </p:txBody>
      </p:sp>
    </p:spTree>
    <p:extLst>
      <p:ext uri="{BB962C8B-B14F-4D97-AF65-F5344CB8AC3E}">
        <p14:creationId xmlns:p14="http://schemas.microsoft.com/office/powerpoint/2010/main" val="278188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470DCD-206A-34AA-E0C4-242B0D3C92E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2F147115-0101-8D2F-A98B-2355CF85D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wo robots fighting each other&#10;&#10;Description automatically generated">
            <a:extLst>
              <a:ext uri="{FF2B5EF4-FFF2-40B4-BE49-F238E27FC236}">
                <a16:creationId xmlns:a16="http://schemas.microsoft.com/office/drawing/2014/main" id="{8886480D-1181-C640-72BF-68F3AE3EC8D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7877" r="-1" b="7515"/>
          <a:stretch/>
        </p:blipFill>
        <p:spPr>
          <a:xfrm>
            <a:off x="20" y="10"/>
            <a:ext cx="12188930" cy="6857990"/>
          </a:xfrm>
          <a:prstGeom prst="rect">
            <a:avLst/>
          </a:prstGeom>
        </p:spPr>
      </p:pic>
      <p:sp>
        <p:nvSpPr>
          <p:cNvPr id="15" name="TextBox 14">
            <a:extLst>
              <a:ext uri="{FF2B5EF4-FFF2-40B4-BE49-F238E27FC236}">
                <a16:creationId xmlns:a16="http://schemas.microsoft.com/office/drawing/2014/main" id="{D3462CAF-6077-DE08-E7CB-B3509ABDA44E}"/>
              </a:ext>
            </a:extLst>
          </p:cNvPr>
          <p:cNvSpPr txBox="1"/>
          <p:nvPr/>
        </p:nvSpPr>
        <p:spPr>
          <a:xfrm>
            <a:off x="1524000" y="1122363"/>
            <a:ext cx="9144000" cy="306324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600" dirty="0">
                <a:solidFill>
                  <a:schemeClr val="bg1"/>
                </a:solidFill>
                <a:latin typeface="+mj-lt"/>
                <a:ea typeface="+mj-ea"/>
                <a:cs typeface="+mj-cs"/>
              </a:rPr>
              <a:t>Problem Solution </a:t>
            </a:r>
          </a:p>
        </p:txBody>
      </p:sp>
      <p:sp>
        <p:nvSpPr>
          <p:cNvPr id="28" name="sketchy line">
            <a:extLst>
              <a:ext uri="{FF2B5EF4-FFF2-40B4-BE49-F238E27FC236}">
                <a16:creationId xmlns:a16="http://schemas.microsoft.com/office/drawing/2014/main" id="{9271F4C6-B220-84E9-CADD-CD1433DB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8307F7E8-1E0D-1AF1-EEA8-C0CFA6B4721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2CEFE0F-5F4F-4325-BFA6-A8B31D740C18}" type="slidenum">
              <a:rPr lang="en-US">
                <a:solidFill>
                  <a:srgbClr val="FFFFFF"/>
                </a:solidFill>
                <a:latin typeface="Calibri" panose="020F0502020204030204"/>
              </a:rPr>
              <a:pPr>
                <a:spcAft>
                  <a:spcPts val="600"/>
                </a:spcAft>
                <a:defRPr/>
              </a:pPr>
              <a:t>8</a:t>
            </a:fld>
            <a:endParaRPr lang="en-US">
              <a:solidFill>
                <a:srgbClr val="FFFFFF"/>
              </a:solidFill>
              <a:latin typeface="Calibri" panose="020F0502020204030204"/>
            </a:endParaRPr>
          </a:p>
        </p:txBody>
      </p:sp>
    </p:spTree>
    <p:extLst>
      <p:ext uri="{BB962C8B-B14F-4D97-AF65-F5344CB8AC3E}">
        <p14:creationId xmlns:p14="http://schemas.microsoft.com/office/powerpoint/2010/main" val="26639671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733641-4DC0-F802-C1BA-CDC2F03C0406}"/>
              </a:ext>
            </a:extLst>
          </p:cNvPr>
          <p:cNvSpPr>
            <a:spLocks noGrp="1"/>
          </p:cNvSpPr>
          <p:nvPr>
            <p:ph type="sldNum" sz="quarter" idx="12"/>
          </p:nvPr>
        </p:nvSpPr>
        <p:spPr/>
        <p:txBody>
          <a:bodyPr/>
          <a:lstStyle/>
          <a:p>
            <a:fld id="{D2CEFE0F-5F4F-4325-BFA6-A8B31D740C18}" type="slidenum">
              <a:rPr lang="en-US" smtClean="0"/>
              <a:t>9</a:t>
            </a:fld>
            <a:endParaRPr lang="en-US"/>
          </a:p>
        </p:txBody>
      </p:sp>
      <p:sp>
        <p:nvSpPr>
          <p:cNvPr id="4" name="TextBox 3">
            <a:extLst>
              <a:ext uri="{FF2B5EF4-FFF2-40B4-BE49-F238E27FC236}">
                <a16:creationId xmlns:a16="http://schemas.microsoft.com/office/drawing/2014/main" id="{D7CF64AF-8DAD-5EB5-A734-F7A69E83C1AE}"/>
              </a:ext>
            </a:extLst>
          </p:cNvPr>
          <p:cNvSpPr txBox="1"/>
          <p:nvPr/>
        </p:nvSpPr>
        <p:spPr>
          <a:xfrm>
            <a:off x="4047566" y="1607400"/>
            <a:ext cx="8352252" cy="445030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AI Detection System for Multiple Media ,Our graduation project focuses on developing an advanced AI detection system capable of discerning authenticity across various media types text, images, and deepfake photos. Leveraging cutting-edge technologies, our system aims to provide a comprehensive solution to the escalating concerns surrounding manipulated content.</a:t>
            </a:r>
          </a:p>
          <a:p>
            <a:pPr>
              <a:lnSpc>
                <a:spcPct val="200000"/>
              </a:lnSpc>
            </a:pPr>
            <a:endParaRPr lang="en-US" sz="2000" dirty="0">
              <a:latin typeface="Times New Roman" panose="02020603050405020304" pitchFamily="18" charset="0"/>
              <a:cs typeface="Times New Roman" panose="02020603050405020304" pitchFamily="18" charset="0"/>
            </a:endParaRPr>
          </a:p>
        </p:txBody>
      </p:sp>
      <p:pic>
        <p:nvPicPr>
          <p:cNvPr id="6" name="Picture 5" descr="A robot with a glowing blue eye&#10;&#10;Description automatically generated">
            <a:extLst>
              <a:ext uri="{FF2B5EF4-FFF2-40B4-BE49-F238E27FC236}">
                <a16:creationId xmlns:a16="http://schemas.microsoft.com/office/drawing/2014/main" id="{A24C4B5F-57AC-17CB-AAC4-48054809C61E}"/>
              </a:ext>
            </a:extLst>
          </p:cNvPr>
          <p:cNvPicPr>
            <a:picLocks noChangeAspect="1"/>
          </p:cNvPicPr>
          <p:nvPr/>
        </p:nvPicPr>
        <p:blipFill rotWithShape="1">
          <a:blip r:embed="rId2">
            <a:extLst>
              <a:ext uri="{28A0092B-C50C-407E-A947-70E740481C1C}">
                <a14:useLocalDpi xmlns:a14="http://schemas.microsoft.com/office/drawing/2010/main" val="0"/>
              </a:ext>
            </a:extLst>
          </a:blip>
          <a:srcRect t="8583" b="8583"/>
          <a:stretch/>
        </p:blipFill>
        <p:spPr>
          <a:xfrm>
            <a:off x="-2407024" y="0"/>
            <a:ext cx="6129617" cy="6858000"/>
          </a:xfrm>
          <a:prstGeom prst="flowChartTerminator">
            <a:avLst/>
          </a:prstGeom>
        </p:spPr>
      </p:pic>
      <p:sp>
        <p:nvSpPr>
          <p:cNvPr id="7" name="Title 1">
            <a:extLst>
              <a:ext uri="{FF2B5EF4-FFF2-40B4-BE49-F238E27FC236}">
                <a16:creationId xmlns:a16="http://schemas.microsoft.com/office/drawing/2014/main" id="{13891057-EBC6-D80D-887E-6830AA4A7115}"/>
              </a:ext>
            </a:extLst>
          </p:cNvPr>
          <p:cNvSpPr txBox="1">
            <a:spLocks/>
          </p:cNvSpPr>
          <p:nvPr/>
        </p:nvSpPr>
        <p:spPr>
          <a:xfrm>
            <a:off x="4168586" y="0"/>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Verdana" panose="020B0604030504040204" pitchFamily="34" charset="0"/>
                <a:ea typeface="Verdana" panose="020B0604030504040204" pitchFamily="34" charset="0"/>
              </a:rPr>
              <a:t>Project Introduction</a:t>
            </a:r>
          </a:p>
        </p:txBody>
      </p:sp>
      <p:cxnSp>
        <p:nvCxnSpPr>
          <p:cNvPr id="8" name="Straight Connector 7">
            <a:extLst>
              <a:ext uri="{FF2B5EF4-FFF2-40B4-BE49-F238E27FC236}">
                <a16:creationId xmlns:a16="http://schemas.microsoft.com/office/drawing/2014/main" id="{E1A94A8F-9A06-20F8-0448-1B5100E9C4FE}"/>
              </a:ext>
            </a:extLst>
          </p:cNvPr>
          <p:cNvCxnSpPr>
            <a:cxnSpLocks/>
          </p:cNvCxnSpPr>
          <p:nvPr/>
        </p:nvCxnSpPr>
        <p:spPr>
          <a:xfrm>
            <a:off x="3482788" y="1196786"/>
            <a:ext cx="8709212" cy="0"/>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198242"/>
      </p:ext>
    </p:extLst>
  </p:cSld>
  <p:clrMapOvr>
    <a:masterClrMapping/>
  </p:clrMapOvr>
  <p:transition spd="slow">
    <p:split orient="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946</Words>
  <Application>Microsoft Office PowerPoint</Application>
  <PresentationFormat>Widescreen</PresentationFormat>
  <Paragraphs>168</Paragraphs>
  <Slides>38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Inter</vt:lpstr>
      <vt:lpstr>Söhne</vt:lpstr>
      <vt:lpstr>Times New Roman</vt:lpstr>
      <vt:lpstr>Verdana</vt:lpstr>
      <vt:lpstr>Wingdings</vt:lpstr>
      <vt:lpstr>Office Theme</vt:lpstr>
      <vt:lpstr>AI-Generated Media Detection</vt:lpstr>
      <vt:lpstr>Team Members</vt:lpstr>
      <vt:lpstr>Agenda</vt:lpstr>
      <vt:lpstr>PowerPoint Presentation</vt:lpstr>
      <vt:lpstr>Problem Definition </vt:lpstr>
      <vt:lpstr>Problem Definition </vt:lpstr>
      <vt:lpstr>Problem Definition </vt:lpstr>
      <vt:lpstr>PowerPoint Presentation</vt:lpstr>
      <vt:lpstr>PowerPoint Presentation</vt:lpstr>
      <vt:lpstr>PowerPoint Presentation</vt:lpstr>
      <vt:lpstr>PowerPoint Presentation</vt:lpstr>
      <vt:lpstr>PowerPoint Presentation</vt:lpstr>
      <vt:lpstr>Project Design</vt:lpstr>
      <vt:lpstr>Data Flow Diagram</vt:lpstr>
      <vt:lpstr>Entity Relationship Diagram</vt:lpstr>
      <vt:lpstr>ERD(User)Cont...</vt:lpstr>
      <vt:lpstr>ERD(Admin)Cont...</vt:lpstr>
      <vt:lpstr>ERD(Subscription)Cont...</vt:lpstr>
      <vt:lpstr>ERD(Data History) Cont...</vt:lpstr>
      <vt:lpstr>Models of Detection </vt:lpstr>
      <vt:lpstr>Text Detection Model</vt:lpstr>
      <vt:lpstr>Text Detection Prototype Model</vt:lpstr>
      <vt:lpstr>Text Detection Prototype Model(cont…)</vt:lpstr>
      <vt:lpstr>Text Detection Prototype Model(cont…)</vt:lpstr>
      <vt:lpstr>Text Detection Prototype Model(cont…)</vt:lpstr>
      <vt:lpstr>Text Detection Prototype Model(cont…)</vt:lpstr>
      <vt:lpstr>Models of Detection </vt:lpstr>
      <vt:lpstr>Image generated detector .</vt:lpstr>
      <vt:lpstr>Models of Detection </vt:lpstr>
      <vt:lpstr>Deepfake detector</vt:lpstr>
      <vt:lpstr>Deepfake detector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AI Generated Content</dc:title>
  <dc:creator>زياد السيد عبد العظيم على يوسف</dc:creator>
  <cp:lastModifiedBy>زياد السيد عبد العظيم على يوسف</cp:lastModifiedBy>
  <cp:revision>9</cp:revision>
  <dcterms:created xsi:type="dcterms:W3CDTF">2023-11-30T16:40:16Z</dcterms:created>
  <dcterms:modified xsi:type="dcterms:W3CDTF">2024-02-09T22:55:01Z</dcterms:modified>
</cp:coreProperties>
</file>